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3"/>
  </p:notesMasterIdLst>
  <p:sldIdLst>
    <p:sldId id="256" r:id="rId2"/>
    <p:sldId id="257" r:id="rId3"/>
    <p:sldId id="277" r:id="rId4"/>
    <p:sldId id="263" r:id="rId5"/>
    <p:sldId id="273" r:id="rId6"/>
    <p:sldId id="274" r:id="rId7"/>
    <p:sldId id="275" r:id="rId8"/>
    <p:sldId id="260" r:id="rId9"/>
    <p:sldId id="259" r:id="rId10"/>
    <p:sldId id="261" r:id="rId11"/>
    <p:sldId id="262" r:id="rId12"/>
    <p:sldId id="272" r:id="rId13"/>
    <p:sldId id="264" r:id="rId14"/>
    <p:sldId id="276" r:id="rId15"/>
    <p:sldId id="265" r:id="rId16"/>
    <p:sldId id="279" r:id="rId17"/>
    <p:sldId id="284" r:id="rId18"/>
    <p:sldId id="280" r:id="rId19"/>
    <p:sldId id="278" r:id="rId20"/>
    <p:sldId id="266" r:id="rId21"/>
    <p:sldId id="285" r:id="rId22"/>
    <p:sldId id="286" r:id="rId23"/>
    <p:sldId id="267" r:id="rId24"/>
    <p:sldId id="268" r:id="rId25"/>
    <p:sldId id="269" r:id="rId26"/>
    <p:sldId id="270" r:id="rId27"/>
    <p:sldId id="271" r:id="rId28"/>
    <p:sldId id="282" r:id="rId29"/>
    <p:sldId id="281" r:id="rId30"/>
    <p:sldId id="283" r:id="rId31"/>
    <p:sldId id="258" r:id="rId32"/>
  </p:sldIdLst>
  <p:sldSz cx="9601200" cy="12192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282"/>
    <a:srgbClr val="00FFC7"/>
    <a:srgbClr val="00FFD4"/>
    <a:srgbClr val="432860"/>
    <a:srgbClr val="002E8A"/>
    <a:srgbClr val="00C2AA"/>
    <a:srgbClr val="633B94"/>
    <a:srgbClr val="523177"/>
    <a:srgbClr val="57347F"/>
    <a:srgbClr val="26173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304"/>
    <p:restoredTop sz="94830"/>
  </p:normalViewPr>
  <p:slideViewPr>
    <p:cSldViewPr snapToGrid="0" snapToObjects="1">
      <p:cViewPr varScale="1">
        <p:scale>
          <a:sx n="68" d="100"/>
          <a:sy n="68" d="100"/>
        </p:scale>
        <p:origin x="3896" y="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3.pn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94E245-91EE-954F-B885-A69F391C86D9}" type="datetimeFigureOut">
              <a:rPr lang="en-US" smtClean="0"/>
              <a:t>12/2/22</a:t>
            </a:fld>
            <a:endParaRPr lang="en-US"/>
          </a:p>
        </p:txBody>
      </p:sp>
      <p:sp>
        <p:nvSpPr>
          <p:cNvPr id="4" name="Slide Image Placeholder 3"/>
          <p:cNvSpPr>
            <a:spLocks noGrp="1" noRot="1" noChangeAspect="1"/>
          </p:cNvSpPr>
          <p:nvPr>
            <p:ph type="sldImg" idx="2"/>
          </p:nvPr>
        </p:nvSpPr>
        <p:spPr>
          <a:xfrm>
            <a:off x="2214563" y="1143000"/>
            <a:ext cx="24288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C6D599-CF06-5644-8671-A2D8299B0448}" type="slidenum">
              <a:rPr lang="en-US" smtClean="0"/>
              <a:t>‹#›</a:t>
            </a:fld>
            <a:endParaRPr lang="en-US"/>
          </a:p>
        </p:txBody>
      </p:sp>
    </p:spTree>
    <p:extLst>
      <p:ext uri="{BB962C8B-B14F-4D97-AF65-F5344CB8AC3E}">
        <p14:creationId xmlns:p14="http://schemas.microsoft.com/office/powerpoint/2010/main" val="19819744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Notation, Producing, Mixing, Mastering, Remixing, Mashups ] </a:t>
            </a:r>
          </a:p>
        </p:txBody>
      </p:sp>
      <p:sp>
        <p:nvSpPr>
          <p:cNvPr id="4" name="Slide Number Placeholder 3"/>
          <p:cNvSpPr>
            <a:spLocks noGrp="1"/>
          </p:cNvSpPr>
          <p:nvPr>
            <p:ph type="sldNum" sz="quarter" idx="5"/>
          </p:nvPr>
        </p:nvSpPr>
        <p:spPr/>
        <p:txBody>
          <a:bodyPr/>
          <a:lstStyle/>
          <a:p>
            <a:fld id="{0AC6D599-CF06-5644-8671-A2D8299B0448}" type="slidenum">
              <a:rPr lang="en-US" smtClean="0"/>
              <a:t>4</a:t>
            </a:fld>
            <a:endParaRPr lang="en-US"/>
          </a:p>
        </p:txBody>
      </p:sp>
    </p:spTree>
    <p:extLst>
      <p:ext uri="{BB962C8B-B14F-4D97-AF65-F5344CB8AC3E}">
        <p14:creationId xmlns:p14="http://schemas.microsoft.com/office/powerpoint/2010/main" val="26261258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Notation, Producing, Mixing, Mastering, Remixing, Mashups ] </a:t>
            </a:r>
          </a:p>
        </p:txBody>
      </p:sp>
      <p:sp>
        <p:nvSpPr>
          <p:cNvPr id="4" name="Slide Number Placeholder 3"/>
          <p:cNvSpPr>
            <a:spLocks noGrp="1"/>
          </p:cNvSpPr>
          <p:nvPr>
            <p:ph type="sldNum" sz="quarter" idx="5"/>
          </p:nvPr>
        </p:nvSpPr>
        <p:spPr/>
        <p:txBody>
          <a:bodyPr/>
          <a:lstStyle/>
          <a:p>
            <a:fld id="{0AC6D599-CF06-5644-8671-A2D8299B0448}" type="slidenum">
              <a:rPr lang="en-US" smtClean="0"/>
              <a:t>5</a:t>
            </a:fld>
            <a:endParaRPr lang="en-US"/>
          </a:p>
        </p:txBody>
      </p:sp>
    </p:spTree>
    <p:extLst>
      <p:ext uri="{BB962C8B-B14F-4D97-AF65-F5344CB8AC3E}">
        <p14:creationId xmlns:p14="http://schemas.microsoft.com/office/powerpoint/2010/main" val="16222216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Notation, Producing, Mixing, Mastering, Remixing, Mashups ] </a:t>
            </a:r>
          </a:p>
        </p:txBody>
      </p:sp>
      <p:sp>
        <p:nvSpPr>
          <p:cNvPr id="4" name="Slide Number Placeholder 3"/>
          <p:cNvSpPr>
            <a:spLocks noGrp="1"/>
          </p:cNvSpPr>
          <p:nvPr>
            <p:ph type="sldNum" sz="quarter" idx="5"/>
          </p:nvPr>
        </p:nvSpPr>
        <p:spPr/>
        <p:txBody>
          <a:bodyPr/>
          <a:lstStyle/>
          <a:p>
            <a:fld id="{0AC6D599-CF06-5644-8671-A2D8299B0448}" type="slidenum">
              <a:rPr lang="en-US" smtClean="0"/>
              <a:t>6</a:t>
            </a:fld>
            <a:endParaRPr lang="en-US"/>
          </a:p>
        </p:txBody>
      </p:sp>
    </p:spTree>
    <p:extLst>
      <p:ext uri="{BB962C8B-B14F-4D97-AF65-F5344CB8AC3E}">
        <p14:creationId xmlns:p14="http://schemas.microsoft.com/office/powerpoint/2010/main" val="41329705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Notation, Producing, Mixing, Mastering, Remixing, Mashups ] </a:t>
            </a:r>
          </a:p>
        </p:txBody>
      </p:sp>
      <p:sp>
        <p:nvSpPr>
          <p:cNvPr id="4" name="Slide Number Placeholder 3"/>
          <p:cNvSpPr>
            <a:spLocks noGrp="1"/>
          </p:cNvSpPr>
          <p:nvPr>
            <p:ph type="sldNum" sz="quarter" idx="5"/>
          </p:nvPr>
        </p:nvSpPr>
        <p:spPr/>
        <p:txBody>
          <a:bodyPr/>
          <a:lstStyle/>
          <a:p>
            <a:fld id="{0AC6D599-CF06-5644-8671-A2D8299B0448}" type="slidenum">
              <a:rPr lang="en-US" smtClean="0"/>
              <a:t>7</a:t>
            </a:fld>
            <a:endParaRPr lang="en-US"/>
          </a:p>
        </p:txBody>
      </p:sp>
    </p:spTree>
    <p:extLst>
      <p:ext uri="{BB962C8B-B14F-4D97-AF65-F5344CB8AC3E}">
        <p14:creationId xmlns:p14="http://schemas.microsoft.com/office/powerpoint/2010/main" val="27782960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Front End = [ UI / UX , React, D3, THREE.JS ]</a:t>
            </a:r>
          </a:p>
          <a:p>
            <a:r>
              <a:rPr lang="en-US" dirty="0"/>
              <a:t>Back End = [ Bash, Git, SQL, ETC. ] USE resume </a:t>
            </a:r>
          </a:p>
          <a:p>
            <a:endParaRPr lang="en-US" dirty="0"/>
          </a:p>
          <a:p>
            <a:pPr marL="171450" indent="-171450">
              <a:buFontTx/>
              <a:buChar char="-"/>
            </a:pPr>
            <a:r>
              <a:rPr lang="en-US" dirty="0"/>
              <a:t>More Information</a:t>
            </a:r>
          </a:p>
          <a:p>
            <a:pPr marL="171450" indent="-171450">
              <a:buFontTx/>
              <a:buChar char="-"/>
            </a:pPr>
            <a:r>
              <a:rPr lang="en-US" dirty="0"/>
              <a:t>Pricing</a:t>
            </a:r>
          </a:p>
          <a:p>
            <a:pPr marL="171450" indent="-171450">
              <a:buFontTx/>
              <a:buChar char="-"/>
            </a:pPr>
            <a:r>
              <a:rPr lang="en-US" dirty="0"/>
              <a:t>Contact.</a:t>
            </a:r>
          </a:p>
        </p:txBody>
      </p:sp>
      <p:sp>
        <p:nvSpPr>
          <p:cNvPr id="4" name="Slide Number Placeholder 3"/>
          <p:cNvSpPr>
            <a:spLocks noGrp="1"/>
          </p:cNvSpPr>
          <p:nvPr>
            <p:ph type="sldNum" sz="quarter" idx="5"/>
          </p:nvPr>
        </p:nvSpPr>
        <p:spPr/>
        <p:txBody>
          <a:bodyPr/>
          <a:lstStyle/>
          <a:p>
            <a:fld id="{0AC6D599-CF06-5644-8671-A2D8299B0448}" type="slidenum">
              <a:rPr lang="en-US" smtClean="0"/>
              <a:t>11</a:t>
            </a:fld>
            <a:endParaRPr lang="en-US"/>
          </a:p>
        </p:txBody>
      </p:sp>
    </p:spTree>
    <p:extLst>
      <p:ext uri="{BB962C8B-B14F-4D97-AF65-F5344CB8AC3E}">
        <p14:creationId xmlns:p14="http://schemas.microsoft.com/office/powerpoint/2010/main" val="13419434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Notation, Producing, Mixing, Mastering, Remixing, Mashups ] </a:t>
            </a:r>
          </a:p>
        </p:txBody>
      </p:sp>
      <p:sp>
        <p:nvSpPr>
          <p:cNvPr id="4" name="Slide Number Placeholder 3"/>
          <p:cNvSpPr>
            <a:spLocks noGrp="1"/>
          </p:cNvSpPr>
          <p:nvPr>
            <p:ph type="sldNum" sz="quarter" idx="5"/>
          </p:nvPr>
        </p:nvSpPr>
        <p:spPr/>
        <p:txBody>
          <a:bodyPr/>
          <a:lstStyle/>
          <a:p>
            <a:fld id="{0AC6D599-CF06-5644-8671-A2D8299B0448}" type="slidenum">
              <a:rPr lang="en-US" smtClean="0"/>
              <a:t>12</a:t>
            </a:fld>
            <a:endParaRPr lang="en-US"/>
          </a:p>
        </p:txBody>
      </p:sp>
    </p:spTree>
    <p:extLst>
      <p:ext uri="{BB962C8B-B14F-4D97-AF65-F5344CB8AC3E}">
        <p14:creationId xmlns:p14="http://schemas.microsoft.com/office/powerpoint/2010/main" val="41906608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20090" y="1995312"/>
            <a:ext cx="8161020" cy="4244622"/>
          </a:xfrm>
        </p:spPr>
        <p:txBody>
          <a:bodyPr anchor="b"/>
          <a:lstStyle>
            <a:lvl1pPr algn="ctr">
              <a:defRPr sz="6300"/>
            </a:lvl1pPr>
          </a:lstStyle>
          <a:p>
            <a:r>
              <a:rPr lang="en-US"/>
              <a:t>Click to edit Master title style</a:t>
            </a:r>
            <a:endParaRPr lang="en-US" dirty="0"/>
          </a:p>
        </p:txBody>
      </p:sp>
      <p:sp>
        <p:nvSpPr>
          <p:cNvPr id="3" name="Subtitle 2"/>
          <p:cNvSpPr>
            <a:spLocks noGrp="1"/>
          </p:cNvSpPr>
          <p:nvPr>
            <p:ph type="subTitle" idx="1"/>
          </p:nvPr>
        </p:nvSpPr>
        <p:spPr>
          <a:xfrm>
            <a:off x="1200150" y="6403623"/>
            <a:ext cx="7200900" cy="2943577"/>
          </a:xfrm>
        </p:spPr>
        <p:txBody>
          <a:bodyPr/>
          <a:lstStyle>
            <a:lvl1pPr marL="0" indent="0" algn="ctr">
              <a:buNone/>
              <a:defRPr sz="2520"/>
            </a:lvl1pPr>
            <a:lvl2pPr marL="480060" indent="0" algn="ctr">
              <a:buNone/>
              <a:defRPr sz="2100"/>
            </a:lvl2pPr>
            <a:lvl3pPr marL="960120" indent="0" algn="ctr">
              <a:buNone/>
              <a:defRPr sz="1890"/>
            </a:lvl3pPr>
            <a:lvl4pPr marL="1440180" indent="0" algn="ctr">
              <a:buNone/>
              <a:defRPr sz="1680"/>
            </a:lvl4pPr>
            <a:lvl5pPr marL="1920240" indent="0" algn="ctr">
              <a:buNone/>
              <a:defRPr sz="1680"/>
            </a:lvl5pPr>
            <a:lvl6pPr marL="2400300" indent="0" algn="ctr">
              <a:buNone/>
              <a:defRPr sz="1680"/>
            </a:lvl6pPr>
            <a:lvl7pPr marL="2880360" indent="0" algn="ctr">
              <a:buNone/>
              <a:defRPr sz="1680"/>
            </a:lvl7pPr>
            <a:lvl8pPr marL="3360420" indent="0" algn="ctr">
              <a:buNone/>
              <a:defRPr sz="1680"/>
            </a:lvl8pPr>
            <a:lvl9pPr marL="3840480" indent="0" algn="ctr">
              <a:buNone/>
              <a:defRPr sz="1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77C87CF-6E74-C242-A7D4-D73C18EB45BF}" type="datetimeFigureOut">
              <a:rPr lang="en-US" smtClean="0"/>
              <a:t>12/2/22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304D7D-3E2B-3846-B95C-11CA6D90DACC}" type="slidenum">
              <a:rPr lang="en-US" smtClean="0"/>
              <a:t>‹#›</a:t>
            </a:fld>
            <a:endParaRPr lang="en-US"/>
          </a:p>
        </p:txBody>
      </p:sp>
    </p:spTree>
    <p:extLst>
      <p:ext uri="{BB962C8B-B14F-4D97-AF65-F5344CB8AC3E}">
        <p14:creationId xmlns:p14="http://schemas.microsoft.com/office/powerpoint/2010/main" val="8831111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7C87CF-6E74-C242-A7D4-D73C18EB45BF}" type="datetimeFigureOut">
              <a:rPr lang="en-US" smtClean="0"/>
              <a:t>12/2/22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304D7D-3E2B-3846-B95C-11CA6D90DACC}" type="slidenum">
              <a:rPr lang="en-US" smtClean="0"/>
              <a:t>‹#›</a:t>
            </a:fld>
            <a:endParaRPr lang="en-US"/>
          </a:p>
        </p:txBody>
      </p:sp>
    </p:spTree>
    <p:extLst>
      <p:ext uri="{BB962C8B-B14F-4D97-AF65-F5344CB8AC3E}">
        <p14:creationId xmlns:p14="http://schemas.microsoft.com/office/powerpoint/2010/main" val="13274079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0859" y="649111"/>
            <a:ext cx="2070259" cy="1033215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60083" y="649111"/>
            <a:ext cx="6090761" cy="103321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7C87CF-6E74-C242-A7D4-D73C18EB45BF}" type="datetimeFigureOut">
              <a:rPr lang="en-US" smtClean="0"/>
              <a:t>12/2/22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304D7D-3E2B-3846-B95C-11CA6D90DACC}" type="slidenum">
              <a:rPr lang="en-US" smtClean="0"/>
              <a:t>‹#›</a:t>
            </a:fld>
            <a:endParaRPr lang="en-US"/>
          </a:p>
        </p:txBody>
      </p:sp>
    </p:spTree>
    <p:extLst>
      <p:ext uri="{BB962C8B-B14F-4D97-AF65-F5344CB8AC3E}">
        <p14:creationId xmlns:p14="http://schemas.microsoft.com/office/powerpoint/2010/main" val="42381257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7C87CF-6E74-C242-A7D4-D73C18EB45BF}" type="datetimeFigureOut">
              <a:rPr lang="en-US" smtClean="0"/>
              <a:t>12/2/22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304D7D-3E2B-3846-B95C-11CA6D90DACC}" type="slidenum">
              <a:rPr lang="en-US" smtClean="0"/>
              <a:t>‹#›</a:t>
            </a:fld>
            <a:endParaRPr lang="en-US"/>
          </a:p>
        </p:txBody>
      </p:sp>
    </p:spTree>
    <p:extLst>
      <p:ext uri="{BB962C8B-B14F-4D97-AF65-F5344CB8AC3E}">
        <p14:creationId xmlns:p14="http://schemas.microsoft.com/office/powerpoint/2010/main" val="4146355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55082" y="3039537"/>
            <a:ext cx="8281035" cy="5071532"/>
          </a:xfrm>
        </p:spPr>
        <p:txBody>
          <a:bodyPr anchor="b"/>
          <a:lstStyle>
            <a:lvl1pPr>
              <a:defRPr sz="6300"/>
            </a:lvl1pPr>
          </a:lstStyle>
          <a:p>
            <a:r>
              <a:rPr lang="en-US"/>
              <a:t>Click to edit Master title style</a:t>
            </a:r>
            <a:endParaRPr lang="en-US" dirty="0"/>
          </a:p>
        </p:txBody>
      </p:sp>
      <p:sp>
        <p:nvSpPr>
          <p:cNvPr id="3" name="Text Placeholder 2"/>
          <p:cNvSpPr>
            <a:spLocks noGrp="1"/>
          </p:cNvSpPr>
          <p:nvPr>
            <p:ph type="body" idx="1"/>
          </p:nvPr>
        </p:nvSpPr>
        <p:spPr>
          <a:xfrm>
            <a:off x="655082" y="8159048"/>
            <a:ext cx="8281035" cy="2666999"/>
          </a:xfrm>
        </p:spPr>
        <p:txBody>
          <a:bodyPr/>
          <a:lstStyle>
            <a:lvl1pPr marL="0" indent="0">
              <a:buNone/>
              <a:defRPr sz="2520">
                <a:solidFill>
                  <a:schemeClr val="tx1"/>
                </a:solidFill>
              </a:defRPr>
            </a:lvl1pPr>
            <a:lvl2pPr marL="480060" indent="0">
              <a:buNone/>
              <a:defRPr sz="2100">
                <a:solidFill>
                  <a:schemeClr val="tx1">
                    <a:tint val="75000"/>
                  </a:schemeClr>
                </a:solidFill>
              </a:defRPr>
            </a:lvl2pPr>
            <a:lvl3pPr marL="960120" indent="0">
              <a:buNone/>
              <a:defRPr sz="1890">
                <a:solidFill>
                  <a:schemeClr val="tx1">
                    <a:tint val="75000"/>
                  </a:schemeClr>
                </a:solidFill>
              </a:defRPr>
            </a:lvl3pPr>
            <a:lvl4pPr marL="1440180" indent="0">
              <a:buNone/>
              <a:defRPr sz="1680">
                <a:solidFill>
                  <a:schemeClr val="tx1">
                    <a:tint val="75000"/>
                  </a:schemeClr>
                </a:solidFill>
              </a:defRPr>
            </a:lvl4pPr>
            <a:lvl5pPr marL="1920240" indent="0">
              <a:buNone/>
              <a:defRPr sz="1680">
                <a:solidFill>
                  <a:schemeClr val="tx1">
                    <a:tint val="75000"/>
                  </a:schemeClr>
                </a:solidFill>
              </a:defRPr>
            </a:lvl5pPr>
            <a:lvl6pPr marL="2400300" indent="0">
              <a:buNone/>
              <a:defRPr sz="1680">
                <a:solidFill>
                  <a:schemeClr val="tx1">
                    <a:tint val="75000"/>
                  </a:schemeClr>
                </a:solidFill>
              </a:defRPr>
            </a:lvl6pPr>
            <a:lvl7pPr marL="2880360" indent="0">
              <a:buNone/>
              <a:defRPr sz="1680">
                <a:solidFill>
                  <a:schemeClr val="tx1">
                    <a:tint val="75000"/>
                  </a:schemeClr>
                </a:solidFill>
              </a:defRPr>
            </a:lvl7pPr>
            <a:lvl8pPr marL="3360420" indent="0">
              <a:buNone/>
              <a:defRPr sz="1680">
                <a:solidFill>
                  <a:schemeClr val="tx1">
                    <a:tint val="75000"/>
                  </a:schemeClr>
                </a:solidFill>
              </a:defRPr>
            </a:lvl8pPr>
            <a:lvl9pPr marL="384048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7C87CF-6E74-C242-A7D4-D73C18EB45BF}" type="datetimeFigureOut">
              <a:rPr lang="en-US" smtClean="0"/>
              <a:t>12/2/22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304D7D-3E2B-3846-B95C-11CA6D90DACC}" type="slidenum">
              <a:rPr lang="en-US" smtClean="0"/>
              <a:t>‹#›</a:t>
            </a:fld>
            <a:endParaRPr lang="en-US"/>
          </a:p>
        </p:txBody>
      </p:sp>
    </p:spTree>
    <p:extLst>
      <p:ext uri="{BB962C8B-B14F-4D97-AF65-F5344CB8AC3E}">
        <p14:creationId xmlns:p14="http://schemas.microsoft.com/office/powerpoint/2010/main" val="2937173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60083" y="3245556"/>
            <a:ext cx="4080510" cy="77357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60608" y="3245556"/>
            <a:ext cx="4080510" cy="77357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7C87CF-6E74-C242-A7D4-D73C18EB45BF}" type="datetimeFigureOut">
              <a:rPr lang="en-US" smtClean="0"/>
              <a:t>12/2/22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304D7D-3E2B-3846-B95C-11CA6D90DACC}" type="slidenum">
              <a:rPr lang="en-US" smtClean="0"/>
              <a:t>‹#›</a:t>
            </a:fld>
            <a:endParaRPr lang="en-US"/>
          </a:p>
        </p:txBody>
      </p:sp>
    </p:spTree>
    <p:extLst>
      <p:ext uri="{BB962C8B-B14F-4D97-AF65-F5344CB8AC3E}">
        <p14:creationId xmlns:p14="http://schemas.microsoft.com/office/powerpoint/2010/main" val="45822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61333" y="649114"/>
            <a:ext cx="8281035" cy="2356556"/>
          </a:xfrm>
        </p:spPr>
        <p:txBody>
          <a:bodyPr/>
          <a:lstStyle/>
          <a:p>
            <a:r>
              <a:rPr lang="en-US"/>
              <a:t>Click to edit Master title style</a:t>
            </a:r>
            <a:endParaRPr lang="en-US" dirty="0"/>
          </a:p>
        </p:txBody>
      </p:sp>
      <p:sp>
        <p:nvSpPr>
          <p:cNvPr id="3" name="Text Placeholder 2"/>
          <p:cNvSpPr>
            <a:spLocks noGrp="1"/>
          </p:cNvSpPr>
          <p:nvPr>
            <p:ph type="body" idx="1"/>
          </p:nvPr>
        </p:nvSpPr>
        <p:spPr>
          <a:xfrm>
            <a:off x="661334" y="2988734"/>
            <a:ext cx="4061757" cy="1464732"/>
          </a:xfrm>
        </p:spPr>
        <p:txBody>
          <a:bodyPr anchor="b"/>
          <a:lstStyle>
            <a:lvl1pPr marL="0" indent="0">
              <a:buNone/>
              <a:defRPr sz="2520" b="1"/>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n-US"/>
              <a:t>Click to edit Master text styles</a:t>
            </a:r>
          </a:p>
        </p:txBody>
      </p:sp>
      <p:sp>
        <p:nvSpPr>
          <p:cNvPr id="4" name="Content Placeholder 3"/>
          <p:cNvSpPr>
            <a:spLocks noGrp="1"/>
          </p:cNvSpPr>
          <p:nvPr>
            <p:ph sz="half" idx="2"/>
          </p:nvPr>
        </p:nvSpPr>
        <p:spPr>
          <a:xfrm>
            <a:off x="661334" y="4453467"/>
            <a:ext cx="4061757" cy="65503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60608" y="2988734"/>
            <a:ext cx="4081761" cy="1464732"/>
          </a:xfrm>
        </p:spPr>
        <p:txBody>
          <a:bodyPr anchor="b"/>
          <a:lstStyle>
            <a:lvl1pPr marL="0" indent="0">
              <a:buNone/>
              <a:defRPr sz="2520" b="1"/>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n-US"/>
              <a:t>Click to edit Master text styles</a:t>
            </a:r>
          </a:p>
        </p:txBody>
      </p:sp>
      <p:sp>
        <p:nvSpPr>
          <p:cNvPr id="6" name="Content Placeholder 5"/>
          <p:cNvSpPr>
            <a:spLocks noGrp="1"/>
          </p:cNvSpPr>
          <p:nvPr>
            <p:ph sz="quarter" idx="4"/>
          </p:nvPr>
        </p:nvSpPr>
        <p:spPr>
          <a:xfrm>
            <a:off x="4860608" y="4453467"/>
            <a:ext cx="4081761" cy="65503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7C87CF-6E74-C242-A7D4-D73C18EB45BF}" type="datetimeFigureOut">
              <a:rPr lang="en-US" smtClean="0"/>
              <a:t>12/2/22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5304D7D-3E2B-3846-B95C-11CA6D90DACC}" type="slidenum">
              <a:rPr lang="en-US" smtClean="0"/>
              <a:t>‹#›</a:t>
            </a:fld>
            <a:endParaRPr lang="en-US"/>
          </a:p>
        </p:txBody>
      </p:sp>
    </p:spTree>
    <p:extLst>
      <p:ext uri="{BB962C8B-B14F-4D97-AF65-F5344CB8AC3E}">
        <p14:creationId xmlns:p14="http://schemas.microsoft.com/office/powerpoint/2010/main" val="8810382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7C87CF-6E74-C242-A7D4-D73C18EB45BF}" type="datetimeFigureOut">
              <a:rPr lang="en-US" smtClean="0"/>
              <a:t>12/2/22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5304D7D-3E2B-3846-B95C-11CA6D90DACC}" type="slidenum">
              <a:rPr lang="en-US" smtClean="0"/>
              <a:t>‹#›</a:t>
            </a:fld>
            <a:endParaRPr lang="en-US"/>
          </a:p>
        </p:txBody>
      </p:sp>
    </p:spTree>
    <p:extLst>
      <p:ext uri="{BB962C8B-B14F-4D97-AF65-F5344CB8AC3E}">
        <p14:creationId xmlns:p14="http://schemas.microsoft.com/office/powerpoint/2010/main" val="30379776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7C87CF-6E74-C242-A7D4-D73C18EB45BF}" type="datetimeFigureOut">
              <a:rPr lang="en-US" smtClean="0"/>
              <a:t>12/2/22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5304D7D-3E2B-3846-B95C-11CA6D90DACC}" type="slidenum">
              <a:rPr lang="en-US" smtClean="0"/>
              <a:t>‹#›</a:t>
            </a:fld>
            <a:endParaRPr lang="en-US"/>
          </a:p>
        </p:txBody>
      </p:sp>
    </p:spTree>
    <p:extLst>
      <p:ext uri="{BB962C8B-B14F-4D97-AF65-F5344CB8AC3E}">
        <p14:creationId xmlns:p14="http://schemas.microsoft.com/office/powerpoint/2010/main" val="39563903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1333" y="812800"/>
            <a:ext cx="3096637" cy="2844800"/>
          </a:xfrm>
        </p:spPr>
        <p:txBody>
          <a:bodyPr anchor="b"/>
          <a:lstStyle>
            <a:lvl1pPr>
              <a:defRPr sz="3360"/>
            </a:lvl1pPr>
          </a:lstStyle>
          <a:p>
            <a:r>
              <a:rPr lang="en-US"/>
              <a:t>Click to edit Master title style</a:t>
            </a:r>
            <a:endParaRPr lang="en-US" dirty="0"/>
          </a:p>
        </p:txBody>
      </p:sp>
      <p:sp>
        <p:nvSpPr>
          <p:cNvPr id="3" name="Content Placeholder 2"/>
          <p:cNvSpPr>
            <a:spLocks noGrp="1"/>
          </p:cNvSpPr>
          <p:nvPr>
            <p:ph idx="1"/>
          </p:nvPr>
        </p:nvSpPr>
        <p:spPr>
          <a:xfrm>
            <a:off x="4081760" y="1755425"/>
            <a:ext cx="4860608" cy="8664222"/>
          </a:xfrm>
        </p:spPr>
        <p:txBody>
          <a:bodyPr/>
          <a:lstStyle>
            <a:lvl1pPr>
              <a:defRPr sz="3360"/>
            </a:lvl1pPr>
            <a:lvl2pPr>
              <a:defRPr sz="2940"/>
            </a:lvl2pPr>
            <a:lvl3pPr>
              <a:defRPr sz="252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61333" y="3657600"/>
            <a:ext cx="3096637" cy="6776156"/>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n-US"/>
              <a:t>Click to edit Master text styles</a:t>
            </a:r>
          </a:p>
        </p:txBody>
      </p:sp>
      <p:sp>
        <p:nvSpPr>
          <p:cNvPr id="5" name="Date Placeholder 4"/>
          <p:cNvSpPr>
            <a:spLocks noGrp="1"/>
          </p:cNvSpPr>
          <p:nvPr>
            <p:ph type="dt" sz="half" idx="10"/>
          </p:nvPr>
        </p:nvSpPr>
        <p:spPr/>
        <p:txBody>
          <a:bodyPr/>
          <a:lstStyle/>
          <a:p>
            <a:fld id="{877C87CF-6E74-C242-A7D4-D73C18EB45BF}" type="datetimeFigureOut">
              <a:rPr lang="en-US" smtClean="0"/>
              <a:t>12/2/22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304D7D-3E2B-3846-B95C-11CA6D90DACC}" type="slidenum">
              <a:rPr lang="en-US" smtClean="0"/>
              <a:t>‹#›</a:t>
            </a:fld>
            <a:endParaRPr lang="en-US"/>
          </a:p>
        </p:txBody>
      </p:sp>
    </p:spTree>
    <p:extLst>
      <p:ext uri="{BB962C8B-B14F-4D97-AF65-F5344CB8AC3E}">
        <p14:creationId xmlns:p14="http://schemas.microsoft.com/office/powerpoint/2010/main" val="22248195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1333" y="812800"/>
            <a:ext cx="3096637" cy="2844800"/>
          </a:xfrm>
        </p:spPr>
        <p:txBody>
          <a:bodyPr anchor="b"/>
          <a:lstStyle>
            <a:lvl1pPr>
              <a:defRPr sz="3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4081760" y="1755425"/>
            <a:ext cx="4860608" cy="8664222"/>
          </a:xfrm>
        </p:spPr>
        <p:txBody>
          <a:bodyPr anchor="t"/>
          <a:lstStyle>
            <a:lvl1pPr marL="0" indent="0">
              <a:buNone/>
              <a:defRPr sz="3360"/>
            </a:lvl1pPr>
            <a:lvl2pPr marL="480060" indent="0">
              <a:buNone/>
              <a:defRPr sz="2940"/>
            </a:lvl2pPr>
            <a:lvl3pPr marL="960120" indent="0">
              <a:buNone/>
              <a:defRPr sz="2520"/>
            </a:lvl3pPr>
            <a:lvl4pPr marL="1440180" indent="0">
              <a:buNone/>
              <a:defRPr sz="2100"/>
            </a:lvl4pPr>
            <a:lvl5pPr marL="1920240" indent="0">
              <a:buNone/>
              <a:defRPr sz="2100"/>
            </a:lvl5pPr>
            <a:lvl6pPr marL="2400300" indent="0">
              <a:buNone/>
              <a:defRPr sz="2100"/>
            </a:lvl6pPr>
            <a:lvl7pPr marL="2880360" indent="0">
              <a:buNone/>
              <a:defRPr sz="2100"/>
            </a:lvl7pPr>
            <a:lvl8pPr marL="3360420" indent="0">
              <a:buNone/>
              <a:defRPr sz="2100"/>
            </a:lvl8pPr>
            <a:lvl9pPr marL="3840480" indent="0">
              <a:buNone/>
              <a:defRPr sz="2100"/>
            </a:lvl9pPr>
          </a:lstStyle>
          <a:p>
            <a:r>
              <a:rPr lang="en-US"/>
              <a:t>Click icon to add picture</a:t>
            </a:r>
            <a:endParaRPr lang="en-US" dirty="0"/>
          </a:p>
        </p:txBody>
      </p:sp>
      <p:sp>
        <p:nvSpPr>
          <p:cNvPr id="4" name="Text Placeholder 3"/>
          <p:cNvSpPr>
            <a:spLocks noGrp="1"/>
          </p:cNvSpPr>
          <p:nvPr>
            <p:ph type="body" sz="half" idx="2"/>
          </p:nvPr>
        </p:nvSpPr>
        <p:spPr>
          <a:xfrm>
            <a:off x="661333" y="3657600"/>
            <a:ext cx="3096637" cy="6776156"/>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n-US"/>
              <a:t>Click to edit Master text styles</a:t>
            </a:r>
          </a:p>
        </p:txBody>
      </p:sp>
      <p:sp>
        <p:nvSpPr>
          <p:cNvPr id="5" name="Date Placeholder 4"/>
          <p:cNvSpPr>
            <a:spLocks noGrp="1"/>
          </p:cNvSpPr>
          <p:nvPr>
            <p:ph type="dt" sz="half" idx="10"/>
          </p:nvPr>
        </p:nvSpPr>
        <p:spPr/>
        <p:txBody>
          <a:bodyPr/>
          <a:lstStyle/>
          <a:p>
            <a:fld id="{877C87CF-6E74-C242-A7D4-D73C18EB45BF}" type="datetimeFigureOut">
              <a:rPr lang="en-US" smtClean="0"/>
              <a:t>12/2/22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304D7D-3E2B-3846-B95C-11CA6D90DACC}" type="slidenum">
              <a:rPr lang="en-US" smtClean="0"/>
              <a:t>‹#›</a:t>
            </a:fld>
            <a:endParaRPr lang="en-US"/>
          </a:p>
        </p:txBody>
      </p:sp>
    </p:spTree>
    <p:extLst>
      <p:ext uri="{BB962C8B-B14F-4D97-AF65-F5344CB8AC3E}">
        <p14:creationId xmlns:p14="http://schemas.microsoft.com/office/powerpoint/2010/main" val="34080189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0083" y="649114"/>
            <a:ext cx="8281035" cy="235655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60083" y="3245556"/>
            <a:ext cx="8281035" cy="773571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60083" y="11300181"/>
            <a:ext cx="2160270" cy="649111"/>
          </a:xfrm>
          <a:prstGeom prst="rect">
            <a:avLst/>
          </a:prstGeom>
        </p:spPr>
        <p:txBody>
          <a:bodyPr vert="horz" lIns="91440" tIns="45720" rIns="91440" bIns="45720" rtlCol="0" anchor="ctr"/>
          <a:lstStyle>
            <a:lvl1pPr algn="l">
              <a:defRPr sz="1260">
                <a:solidFill>
                  <a:schemeClr val="tx1">
                    <a:tint val="75000"/>
                  </a:schemeClr>
                </a:solidFill>
              </a:defRPr>
            </a:lvl1pPr>
          </a:lstStyle>
          <a:p>
            <a:fld id="{877C87CF-6E74-C242-A7D4-D73C18EB45BF}" type="datetimeFigureOut">
              <a:rPr lang="en-US" smtClean="0"/>
              <a:t>12/2/22</a:t>
            </a:fld>
            <a:endParaRPr lang="en-US"/>
          </a:p>
        </p:txBody>
      </p:sp>
      <p:sp>
        <p:nvSpPr>
          <p:cNvPr id="5" name="Footer Placeholder 4"/>
          <p:cNvSpPr>
            <a:spLocks noGrp="1"/>
          </p:cNvSpPr>
          <p:nvPr>
            <p:ph type="ftr" sz="quarter" idx="3"/>
          </p:nvPr>
        </p:nvSpPr>
        <p:spPr>
          <a:xfrm>
            <a:off x="3180398" y="11300181"/>
            <a:ext cx="3240405" cy="649111"/>
          </a:xfrm>
          <a:prstGeom prst="rect">
            <a:avLst/>
          </a:prstGeom>
        </p:spPr>
        <p:txBody>
          <a:bodyPr vert="horz" lIns="91440" tIns="45720" rIns="91440" bIns="45720" rtlCol="0" anchor="ctr"/>
          <a:lstStyle>
            <a:lvl1pPr algn="ctr">
              <a:defRPr sz="12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780848" y="11300181"/>
            <a:ext cx="2160270" cy="649111"/>
          </a:xfrm>
          <a:prstGeom prst="rect">
            <a:avLst/>
          </a:prstGeom>
        </p:spPr>
        <p:txBody>
          <a:bodyPr vert="horz" lIns="91440" tIns="45720" rIns="91440" bIns="45720" rtlCol="0" anchor="ctr"/>
          <a:lstStyle>
            <a:lvl1pPr algn="r">
              <a:defRPr sz="1260">
                <a:solidFill>
                  <a:schemeClr val="tx1">
                    <a:tint val="75000"/>
                  </a:schemeClr>
                </a:solidFill>
              </a:defRPr>
            </a:lvl1pPr>
          </a:lstStyle>
          <a:p>
            <a:fld id="{E5304D7D-3E2B-3846-B95C-11CA6D90DACC}" type="slidenum">
              <a:rPr lang="en-US" smtClean="0"/>
              <a:t>‹#›</a:t>
            </a:fld>
            <a:endParaRPr lang="en-US"/>
          </a:p>
        </p:txBody>
      </p:sp>
    </p:spTree>
    <p:extLst>
      <p:ext uri="{BB962C8B-B14F-4D97-AF65-F5344CB8AC3E}">
        <p14:creationId xmlns:p14="http://schemas.microsoft.com/office/powerpoint/2010/main" val="305989378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60120" rtl="0" eaLnBrk="1" latinLnBrk="0" hangingPunct="1">
        <a:lnSpc>
          <a:spcPct val="90000"/>
        </a:lnSpc>
        <a:spcBef>
          <a:spcPct val="0"/>
        </a:spcBef>
        <a:buNone/>
        <a:defRPr sz="4620" kern="1200">
          <a:solidFill>
            <a:schemeClr val="tx1"/>
          </a:solidFill>
          <a:latin typeface="+mj-lt"/>
          <a:ea typeface="+mj-ea"/>
          <a:cs typeface="+mj-cs"/>
        </a:defRPr>
      </a:lvl1pPr>
    </p:titleStyle>
    <p:bodyStyle>
      <a:lvl1pPr marL="240030" indent="-240030" algn="l" defTabSz="960120" rtl="0" eaLnBrk="1" latinLnBrk="0" hangingPunct="1">
        <a:lnSpc>
          <a:spcPct val="90000"/>
        </a:lnSpc>
        <a:spcBef>
          <a:spcPts val="1050"/>
        </a:spcBef>
        <a:buFont typeface="Arial" panose="020B0604020202020204" pitchFamily="34" charset="0"/>
        <a:buChar char="•"/>
        <a:defRPr sz="2940" kern="1200">
          <a:solidFill>
            <a:schemeClr val="tx1"/>
          </a:solidFill>
          <a:latin typeface="+mn-lt"/>
          <a:ea typeface="+mn-ea"/>
          <a:cs typeface="+mn-cs"/>
        </a:defRPr>
      </a:lvl1pPr>
      <a:lvl2pPr marL="720090" indent="-240030" algn="l" defTabSz="960120" rtl="0" eaLnBrk="1" latinLnBrk="0" hangingPunct="1">
        <a:lnSpc>
          <a:spcPct val="90000"/>
        </a:lnSpc>
        <a:spcBef>
          <a:spcPts val="525"/>
        </a:spcBef>
        <a:buFont typeface="Arial" panose="020B0604020202020204" pitchFamily="34" charset="0"/>
        <a:buChar char="•"/>
        <a:defRPr sz="2520" kern="1200">
          <a:solidFill>
            <a:schemeClr val="tx1"/>
          </a:solidFill>
          <a:latin typeface="+mn-lt"/>
          <a:ea typeface="+mn-ea"/>
          <a:cs typeface="+mn-cs"/>
        </a:defRPr>
      </a:lvl2pPr>
      <a:lvl3pPr marL="1200150" indent="-240030" algn="l" defTabSz="960120" rtl="0" eaLnBrk="1" latinLnBrk="0" hangingPunct="1">
        <a:lnSpc>
          <a:spcPct val="90000"/>
        </a:lnSpc>
        <a:spcBef>
          <a:spcPts val="525"/>
        </a:spcBef>
        <a:buFont typeface="Arial" panose="020B0604020202020204" pitchFamily="34" charset="0"/>
        <a:buChar char="•"/>
        <a:defRPr sz="2100" kern="1200">
          <a:solidFill>
            <a:schemeClr val="tx1"/>
          </a:solidFill>
          <a:latin typeface="+mn-lt"/>
          <a:ea typeface="+mn-ea"/>
          <a:cs typeface="+mn-cs"/>
        </a:defRPr>
      </a:lvl3pPr>
      <a:lvl4pPr marL="16802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4pPr>
      <a:lvl5pPr marL="216027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5pPr>
      <a:lvl6pPr marL="264033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6pPr>
      <a:lvl7pPr marL="312039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7pPr>
      <a:lvl8pPr marL="360045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8pPr>
      <a:lvl9pPr marL="40805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9pPr>
    </p:bodyStyle>
    <p:otherStyle>
      <a:defPPr>
        <a:defRPr lang="en-US"/>
      </a:defPPr>
      <a:lvl1pPr marL="0" algn="l" defTabSz="960120" rtl="0" eaLnBrk="1" latinLnBrk="0" hangingPunct="1">
        <a:defRPr sz="1890" kern="1200">
          <a:solidFill>
            <a:schemeClr val="tx1"/>
          </a:solidFill>
          <a:latin typeface="+mn-lt"/>
          <a:ea typeface="+mn-ea"/>
          <a:cs typeface="+mn-cs"/>
        </a:defRPr>
      </a:lvl1pPr>
      <a:lvl2pPr marL="480060" algn="l" defTabSz="960120" rtl="0" eaLnBrk="1" latinLnBrk="0" hangingPunct="1">
        <a:defRPr sz="1890" kern="1200">
          <a:solidFill>
            <a:schemeClr val="tx1"/>
          </a:solidFill>
          <a:latin typeface="+mn-lt"/>
          <a:ea typeface="+mn-ea"/>
          <a:cs typeface="+mn-cs"/>
        </a:defRPr>
      </a:lvl2pPr>
      <a:lvl3pPr marL="960120" algn="l" defTabSz="960120" rtl="0" eaLnBrk="1" latinLnBrk="0" hangingPunct="1">
        <a:defRPr sz="1890" kern="1200">
          <a:solidFill>
            <a:schemeClr val="tx1"/>
          </a:solidFill>
          <a:latin typeface="+mn-lt"/>
          <a:ea typeface="+mn-ea"/>
          <a:cs typeface="+mn-cs"/>
        </a:defRPr>
      </a:lvl3pPr>
      <a:lvl4pPr marL="1440180" algn="l" defTabSz="960120" rtl="0" eaLnBrk="1" latinLnBrk="0" hangingPunct="1">
        <a:defRPr sz="1890" kern="1200">
          <a:solidFill>
            <a:schemeClr val="tx1"/>
          </a:solidFill>
          <a:latin typeface="+mn-lt"/>
          <a:ea typeface="+mn-ea"/>
          <a:cs typeface="+mn-cs"/>
        </a:defRPr>
      </a:lvl4pPr>
      <a:lvl5pPr marL="1920240" algn="l" defTabSz="960120" rtl="0" eaLnBrk="1" latinLnBrk="0" hangingPunct="1">
        <a:defRPr sz="1890" kern="1200">
          <a:solidFill>
            <a:schemeClr val="tx1"/>
          </a:solidFill>
          <a:latin typeface="+mn-lt"/>
          <a:ea typeface="+mn-ea"/>
          <a:cs typeface="+mn-cs"/>
        </a:defRPr>
      </a:lvl5pPr>
      <a:lvl6pPr marL="2400300" algn="l" defTabSz="960120" rtl="0" eaLnBrk="1" latinLnBrk="0" hangingPunct="1">
        <a:defRPr sz="1890" kern="1200">
          <a:solidFill>
            <a:schemeClr val="tx1"/>
          </a:solidFill>
          <a:latin typeface="+mn-lt"/>
          <a:ea typeface="+mn-ea"/>
          <a:cs typeface="+mn-cs"/>
        </a:defRPr>
      </a:lvl6pPr>
      <a:lvl7pPr marL="2880360" algn="l" defTabSz="960120" rtl="0" eaLnBrk="1" latinLnBrk="0" hangingPunct="1">
        <a:defRPr sz="1890" kern="1200">
          <a:solidFill>
            <a:schemeClr val="tx1"/>
          </a:solidFill>
          <a:latin typeface="+mn-lt"/>
          <a:ea typeface="+mn-ea"/>
          <a:cs typeface="+mn-cs"/>
        </a:defRPr>
      </a:lvl7pPr>
      <a:lvl8pPr marL="3360420" algn="l" defTabSz="960120" rtl="0" eaLnBrk="1" latinLnBrk="0" hangingPunct="1">
        <a:defRPr sz="1890" kern="1200">
          <a:solidFill>
            <a:schemeClr val="tx1"/>
          </a:solidFill>
          <a:latin typeface="+mn-lt"/>
          <a:ea typeface="+mn-ea"/>
          <a:cs typeface="+mn-cs"/>
        </a:defRPr>
      </a:lvl8pPr>
      <a:lvl9pPr marL="3840480" algn="l" defTabSz="960120" rtl="0" eaLnBrk="1" latinLnBrk="0" hangingPunct="1">
        <a:defRPr sz="189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hyperlink" Target="https://bit.ly/TransformControls" TargetMode="External"/><Relationship Id="rId18" Type="http://schemas.openxmlformats.org/officeDocument/2006/relationships/image" Target="../media/image11.png"/><Relationship Id="rId26" Type="http://schemas.openxmlformats.org/officeDocument/2006/relationships/image" Target="../media/image19.png"/><Relationship Id="rId3" Type="http://schemas.openxmlformats.org/officeDocument/2006/relationships/hyperlink" Target="mailto:barrentucker.vonerik@gmail.com" TargetMode="External"/><Relationship Id="rId21" Type="http://schemas.openxmlformats.org/officeDocument/2006/relationships/image" Target="../media/image14.svg"/><Relationship Id="rId7" Type="http://schemas.openxmlformats.org/officeDocument/2006/relationships/image" Target="../media/image4.png"/><Relationship Id="rId12" Type="http://schemas.openxmlformats.org/officeDocument/2006/relationships/hyperlink" Target="https://bit.ly/Time&#916;DesignDemo" TargetMode="External"/><Relationship Id="rId17" Type="http://schemas.openxmlformats.org/officeDocument/2006/relationships/image" Target="../media/image10.png"/><Relationship Id="rId25" Type="http://schemas.openxmlformats.org/officeDocument/2006/relationships/image" Target="../media/image18.svg"/><Relationship Id="rId2" Type="http://schemas.openxmlformats.org/officeDocument/2006/relationships/image" Target="../media/image1.jpeg"/><Relationship Id="rId16" Type="http://schemas.openxmlformats.org/officeDocument/2006/relationships/image" Target="../media/image9.png"/><Relationship Id="rId20"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hyperlink" Target="https://bit.ly/Portfolio-&#916;2" TargetMode="External"/><Relationship Id="rId24" Type="http://schemas.openxmlformats.org/officeDocument/2006/relationships/image" Target="../media/image17.png"/><Relationship Id="rId5" Type="http://schemas.openxmlformats.org/officeDocument/2006/relationships/image" Target="../media/image2.png"/><Relationship Id="rId15" Type="http://schemas.openxmlformats.org/officeDocument/2006/relationships/image" Target="../media/image8.gif"/><Relationship Id="rId23" Type="http://schemas.openxmlformats.org/officeDocument/2006/relationships/image" Target="../media/image16.svg"/><Relationship Id="rId10" Type="http://schemas.openxmlformats.org/officeDocument/2006/relationships/image" Target="../media/image7.png"/><Relationship Id="rId19" Type="http://schemas.openxmlformats.org/officeDocument/2006/relationships/image" Target="../media/image12.svg"/><Relationship Id="rId4" Type="http://schemas.openxmlformats.org/officeDocument/2006/relationships/hyperlink" Target="https://bit.ly/LinkedIn_VonErik" TargetMode="External"/><Relationship Id="rId9" Type="http://schemas.openxmlformats.org/officeDocument/2006/relationships/image" Target="../media/image6.png"/><Relationship Id="rId14" Type="http://schemas.openxmlformats.org/officeDocument/2006/relationships/hyperlink" Target="https://bit.ly/D3-Crypto-Analysis" TargetMode="External"/><Relationship Id="rId22" Type="http://schemas.openxmlformats.org/officeDocument/2006/relationships/image" Target="../media/image15.png"/></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0">
  <p:cSld>
    <p:bg>
      <p:bgPr>
        <a:pattFill prst="pct5">
          <a:fgClr>
            <a:srgbClr val="002060"/>
          </a:fgClr>
          <a:bgClr>
            <a:schemeClr val="bg1"/>
          </a:bgClr>
        </a:pattFill>
        <a:effectLst/>
      </p:bgPr>
    </p:bg>
    <p:spTree>
      <p:nvGrpSpPr>
        <p:cNvPr id="1" name=""/>
        <p:cNvGrpSpPr/>
        <p:nvPr/>
      </p:nvGrpSpPr>
      <p:grpSpPr>
        <a:xfrm>
          <a:off x="0" y="0"/>
          <a:ext cx="0" cy="0"/>
          <a:chOff x="0" y="0"/>
          <a:chExt cx="0" cy="0"/>
        </a:xfrm>
      </p:grpSpPr>
      <p:pic>
        <p:nvPicPr>
          <p:cNvPr id="4" name="Picture 2" descr="C:\Documents and Settings\Administrator\桌面\新建文件夹 (2)\5.15封面参考\复件 复件 4\fcde99f9957c4bca252.jpg">
            <a:extLst>
              <a:ext uri="{FF2B5EF4-FFF2-40B4-BE49-F238E27FC236}">
                <a16:creationId xmlns:a16="http://schemas.microsoft.com/office/drawing/2014/main" id="{337BEC13-F6D7-1046-A65B-DA2480B9CA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309331" y="1295400"/>
            <a:ext cx="12192000" cy="9601200"/>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DEBAB226-557E-1348-9D76-34ABF72D8128}"/>
              </a:ext>
            </a:extLst>
          </p:cNvPr>
          <p:cNvSpPr/>
          <p:nvPr/>
        </p:nvSpPr>
        <p:spPr>
          <a:xfrm>
            <a:off x="-13932" y="-5"/>
            <a:ext cx="9630996" cy="12192001"/>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20" name="TextBox 19">
            <a:extLst>
              <a:ext uri="{FF2B5EF4-FFF2-40B4-BE49-F238E27FC236}">
                <a16:creationId xmlns:a16="http://schemas.microsoft.com/office/drawing/2014/main" id="{BDBAC228-E6ED-A146-8896-77BA38F5C568}"/>
              </a:ext>
            </a:extLst>
          </p:cNvPr>
          <p:cNvSpPr txBox="1"/>
          <p:nvPr/>
        </p:nvSpPr>
        <p:spPr>
          <a:xfrm>
            <a:off x="3011129" y="500301"/>
            <a:ext cx="2283540" cy="707886"/>
          </a:xfrm>
          <a:prstGeom prst="rect">
            <a:avLst/>
          </a:prstGeom>
          <a:noFill/>
        </p:spPr>
        <p:txBody>
          <a:bodyPr wrap="square" rtlCol="0">
            <a:spAutoFit/>
          </a:bodyPr>
          <a:lstStyle/>
          <a:p>
            <a:r>
              <a:rPr lang="en-US" sz="4000" dirty="0">
                <a:latin typeface="Georgia" panose="02040502050405020303" pitchFamily="18" charset="0"/>
              </a:rPr>
              <a:t>Von’Erik</a:t>
            </a:r>
          </a:p>
        </p:txBody>
      </p:sp>
      <p:sp>
        <p:nvSpPr>
          <p:cNvPr id="21" name="TextBox 20">
            <a:extLst>
              <a:ext uri="{FF2B5EF4-FFF2-40B4-BE49-F238E27FC236}">
                <a16:creationId xmlns:a16="http://schemas.microsoft.com/office/drawing/2014/main" id="{563956A2-C99B-0344-8CE9-820C24023A8D}"/>
              </a:ext>
            </a:extLst>
          </p:cNvPr>
          <p:cNvSpPr txBox="1"/>
          <p:nvPr/>
        </p:nvSpPr>
        <p:spPr>
          <a:xfrm>
            <a:off x="5147185" y="489046"/>
            <a:ext cx="3834583" cy="707886"/>
          </a:xfrm>
          <a:prstGeom prst="rect">
            <a:avLst/>
          </a:prstGeom>
          <a:noFill/>
        </p:spPr>
        <p:txBody>
          <a:bodyPr wrap="square" rtlCol="0">
            <a:spAutoFit/>
          </a:bodyPr>
          <a:lstStyle/>
          <a:p>
            <a:r>
              <a:rPr lang="en-US" sz="4000" dirty="0">
                <a:solidFill>
                  <a:srgbClr val="002060"/>
                </a:solidFill>
                <a:effectLst>
                  <a:outerShdw blurRad="50800" dist="50800" dir="13020000" algn="ctr" rotWithShape="0">
                    <a:srgbClr val="00FFC7"/>
                  </a:outerShdw>
                </a:effectLst>
                <a:latin typeface="Georgia" panose="02040502050405020303" pitchFamily="18" charset="0"/>
              </a:rPr>
              <a:t>Barren-Tucker</a:t>
            </a:r>
          </a:p>
        </p:txBody>
      </p:sp>
      <p:sp>
        <p:nvSpPr>
          <p:cNvPr id="22" name="TextBox 21">
            <a:extLst>
              <a:ext uri="{FF2B5EF4-FFF2-40B4-BE49-F238E27FC236}">
                <a16:creationId xmlns:a16="http://schemas.microsoft.com/office/drawing/2014/main" id="{50DD8D73-46E0-A44F-9B33-2750C805A041}"/>
              </a:ext>
            </a:extLst>
          </p:cNvPr>
          <p:cNvSpPr txBox="1"/>
          <p:nvPr/>
        </p:nvSpPr>
        <p:spPr>
          <a:xfrm>
            <a:off x="3072580" y="1233046"/>
            <a:ext cx="5781368" cy="369332"/>
          </a:xfrm>
          <a:prstGeom prst="rect">
            <a:avLst/>
          </a:prstGeom>
          <a:noFill/>
        </p:spPr>
        <p:txBody>
          <a:bodyPr wrap="square" rtlCol="0">
            <a:spAutoFit/>
          </a:bodyPr>
          <a:lstStyle/>
          <a:p>
            <a:r>
              <a:rPr lang="en-US" dirty="0">
                <a:solidFill>
                  <a:srgbClr val="432860"/>
                </a:solidFill>
                <a:effectLst>
                  <a:outerShdw blurRad="38100" dist="635" dir="13620000" algn="ctr" rotWithShape="0">
                    <a:srgbClr val="00FFD4"/>
                  </a:outerShdw>
                </a:effectLst>
                <a:latin typeface="Georgia" panose="02040502050405020303" pitchFamily="18" charset="0"/>
              </a:rPr>
              <a:t>3D Software Engineer &amp; UI / UX Developer</a:t>
            </a:r>
          </a:p>
        </p:txBody>
      </p:sp>
      <p:cxnSp>
        <p:nvCxnSpPr>
          <p:cNvPr id="24" name="Straight Connector 23">
            <a:extLst>
              <a:ext uri="{FF2B5EF4-FFF2-40B4-BE49-F238E27FC236}">
                <a16:creationId xmlns:a16="http://schemas.microsoft.com/office/drawing/2014/main" id="{162C4C95-1BB9-CB47-AE07-A7A74493F441}"/>
              </a:ext>
            </a:extLst>
          </p:cNvPr>
          <p:cNvCxnSpPr/>
          <p:nvPr/>
        </p:nvCxnSpPr>
        <p:spPr>
          <a:xfrm>
            <a:off x="3072580" y="1627237"/>
            <a:ext cx="6056672" cy="0"/>
          </a:xfrm>
          <a:prstGeom prst="line">
            <a:avLst/>
          </a:prstGeom>
          <a:ln w="12700">
            <a:gradFill>
              <a:gsLst>
                <a:gs pos="0">
                  <a:schemeClr val="accent1">
                    <a:lumMod val="5000"/>
                    <a:lumOff val="95000"/>
                  </a:schemeClr>
                </a:gs>
                <a:gs pos="41000">
                  <a:schemeClr val="accent1">
                    <a:lumMod val="45000"/>
                    <a:lumOff val="55000"/>
                  </a:schemeClr>
                </a:gs>
                <a:gs pos="99000">
                  <a:schemeClr val="accent1">
                    <a:lumMod val="45000"/>
                    <a:lumOff val="55000"/>
                  </a:schemeClr>
                </a:gs>
                <a:gs pos="100000">
                  <a:schemeClr val="accent1">
                    <a:lumMod val="30000"/>
                    <a:lumOff val="70000"/>
                  </a:schemeClr>
                </a:gs>
              </a:gsLst>
              <a:lin ang="5400000" scaled="1"/>
            </a:gradFill>
          </a:ln>
          <a:effectLst>
            <a:outerShdw blurRad="50800" dist="50800" dir="5400000" algn="ctr" rotWithShape="0">
              <a:schemeClr val="bg1">
                <a:lumMod val="65000"/>
              </a:schemeClr>
            </a:outerShdw>
          </a:effectLst>
        </p:spPr>
        <p:style>
          <a:lnRef idx="1">
            <a:schemeClr val="accent1"/>
          </a:lnRef>
          <a:fillRef idx="0">
            <a:schemeClr val="accent1"/>
          </a:fillRef>
          <a:effectRef idx="0">
            <a:schemeClr val="accent1"/>
          </a:effectRef>
          <a:fontRef idx="minor">
            <a:schemeClr val="tx1"/>
          </a:fontRef>
        </p:style>
      </p:cxnSp>
      <p:sp>
        <p:nvSpPr>
          <p:cNvPr id="26" name="Cube 25">
            <a:extLst>
              <a:ext uri="{FF2B5EF4-FFF2-40B4-BE49-F238E27FC236}">
                <a16:creationId xmlns:a16="http://schemas.microsoft.com/office/drawing/2014/main" id="{75DACDFD-C089-954A-8E70-970184712E83}"/>
              </a:ext>
            </a:extLst>
          </p:cNvPr>
          <p:cNvSpPr/>
          <p:nvPr/>
        </p:nvSpPr>
        <p:spPr>
          <a:xfrm flipH="1">
            <a:off x="11126" y="0"/>
            <a:ext cx="2706462" cy="12191996"/>
          </a:xfrm>
          <a:prstGeom prst="cube">
            <a:avLst>
              <a:gd name="adj" fmla="val 3329"/>
            </a:avLst>
          </a:prstGeom>
          <a:solidFill>
            <a:schemeClr val="bg1">
              <a:lumMod val="75000"/>
              <a:alpha val="38000"/>
            </a:schemeClr>
          </a:solidFill>
          <a:ln>
            <a:solidFill>
              <a:schemeClr val="bg1">
                <a:alpha val="28464"/>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Cube 50">
            <a:extLst>
              <a:ext uri="{FF2B5EF4-FFF2-40B4-BE49-F238E27FC236}">
                <a16:creationId xmlns:a16="http://schemas.microsoft.com/office/drawing/2014/main" id="{609B016A-130C-9241-80E0-9695FA5D7700}"/>
              </a:ext>
            </a:extLst>
          </p:cNvPr>
          <p:cNvSpPr/>
          <p:nvPr/>
        </p:nvSpPr>
        <p:spPr>
          <a:xfrm flipH="1">
            <a:off x="177012" y="512848"/>
            <a:ext cx="2432255" cy="1771857"/>
          </a:xfrm>
          <a:prstGeom prst="cube">
            <a:avLst>
              <a:gd name="adj" fmla="val 289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Cube 51">
            <a:extLst>
              <a:ext uri="{FF2B5EF4-FFF2-40B4-BE49-F238E27FC236}">
                <a16:creationId xmlns:a16="http://schemas.microsoft.com/office/drawing/2014/main" id="{7472EB94-6751-CC48-A51B-1E017CA9AA93}"/>
              </a:ext>
            </a:extLst>
          </p:cNvPr>
          <p:cNvSpPr/>
          <p:nvPr/>
        </p:nvSpPr>
        <p:spPr>
          <a:xfrm flipH="1">
            <a:off x="192935" y="2919031"/>
            <a:ext cx="2450870" cy="3076615"/>
          </a:xfrm>
          <a:prstGeom prst="cube">
            <a:avLst>
              <a:gd name="adj" fmla="val 2466"/>
            </a:avLst>
          </a:prstGeom>
          <a:solidFill>
            <a:schemeClr val="bg1">
              <a:lumMod val="75000"/>
              <a:alpha val="38000"/>
            </a:schemeClr>
          </a:solidFill>
          <a:ln>
            <a:solidFill>
              <a:schemeClr val="bg1"/>
            </a:solidFill>
          </a:ln>
          <a:effectLst>
            <a:softEdge rad="30119"/>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Cube 52">
            <a:extLst>
              <a:ext uri="{FF2B5EF4-FFF2-40B4-BE49-F238E27FC236}">
                <a16:creationId xmlns:a16="http://schemas.microsoft.com/office/drawing/2014/main" id="{C423A0B2-1EB5-204B-AD3F-7174E7D85A47}"/>
              </a:ext>
            </a:extLst>
          </p:cNvPr>
          <p:cNvSpPr/>
          <p:nvPr/>
        </p:nvSpPr>
        <p:spPr>
          <a:xfrm flipH="1">
            <a:off x="2914923" y="3813557"/>
            <a:ext cx="6446418" cy="3051666"/>
          </a:xfrm>
          <a:prstGeom prst="cube">
            <a:avLst>
              <a:gd name="adj" fmla="val 2343"/>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Cube 53">
            <a:extLst>
              <a:ext uri="{FF2B5EF4-FFF2-40B4-BE49-F238E27FC236}">
                <a16:creationId xmlns:a16="http://schemas.microsoft.com/office/drawing/2014/main" id="{D16E5C2E-A204-8340-9EE0-E01EF899B4DB}"/>
              </a:ext>
            </a:extLst>
          </p:cNvPr>
          <p:cNvSpPr/>
          <p:nvPr/>
        </p:nvSpPr>
        <p:spPr>
          <a:xfrm flipH="1">
            <a:off x="2940343" y="2219060"/>
            <a:ext cx="6420998" cy="1245610"/>
          </a:xfrm>
          <a:prstGeom prst="cube">
            <a:avLst>
              <a:gd name="adj" fmla="val 5092"/>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B7CA5064-6A1D-5140-B459-1B35AAE71EF6}"/>
              </a:ext>
            </a:extLst>
          </p:cNvPr>
          <p:cNvSpPr txBox="1"/>
          <p:nvPr/>
        </p:nvSpPr>
        <p:spPr>
          <a:xfrm>
            <a:off x="3179506" y="2374570"/>
            <a:ext cx="5842819" cy="1015663"/>
          </a:xfrm>
          <a:prstGeom prst="rect">
            <a:avLst/>
          </a:prstGeom>
          <a:solidFill>
            <a:srgbClr val="002060">
              <a:alpha val="25009"/>
            </a:srgbClr>
          </a:solidFill>
          <a:effectLst>
            <a:outerShdw blurRad="50800" dist="50800" dir="5400000" algn="ctr" rotWithShape="0">
              <a:schemeClr val="bg1">
                <a:lumMod val="75000"/>
              </a:schemeClr>
            </a:outerShdw>
          </a:effectLst>
        </p:spPr>
        <p:txBody>
          <a:bodyPr wrap="square" rtlCol="0">
            <a:spAutoFit/>
          </a:bodyPr>
          <a:lstStyle/>
          <a:p>
            <a:pPr algn="just"/>
            <a:r>
              <a:rPr lang="en-US" sz="1200" dirty="0">
                <a:solidFill>
                  <a:schemeClr val="bg1">
                    <a:lumMod val="95000"/>
                  </a:schemeClr>
                </a:solidFill>
                <a:latin typeface="Georgia" panose="02040502050405020303" pitchFamily="18" charset="0"/>
                <a:ea typeface="Fira Code Retina" panose="020B0809050000020004" pitchFamily="49" charset="0"/>
              </a:rPr>
              <a:t>A passionate, multi-lingual Full Stack Software Engineer with a background in business and a life-long dedication to improve integrated systems. While using immersive imagination and critical thinking, efficiency and effectiveness goes into building user-friendly applications to provide better functionality for a more profound experience.</a:t>
            </a:r>
            <a:endParaRPr lang="en-US" sz="1200" dirty="0">
              <a:solidFill>
                <a:schemeClr val="bg1">
                  <a:lumMod val="95000"/>
                </a:schemeClr>
              </a:solidFill>
              <a:latin typeface="Georgia" panose="02040502050405020303" pitchFamily="18" charset="0"/>
            </a:endParaRPr>
          </a:p>
        </p:txBody>
      </p:sp>
      <p:graphicFrame>
        <p:nvGraphicFramePr>
          <p:cNvPr id="38" name="Table 38">
            <a:extLst>
              <a:ext uri="{FF2B5EF4-FFF2-40B4-BE49-F238E27FC236}">
                <a16:creationId xmlns:a16="http://schemas.microsoft.com/office/drawing/2014/main" id="{E50FC3C9-EA84-3B47-957B-ED616D8D61A4}"/>
              </a:ext>
            </a:extLst>
          </p:cNvPr>
          <p:cNvGraphicFramePr>
            <a:graphicFrameLocks noGrp="1"/>
          </p:cNvGraphicFramePr>
          <p:nvPr>
            <p:extLst>
              <p:ext uri="{D42A27DB-BD31-4B8C-83A1-F6EECF244321}">
                <p14:modId xmlns:p14="http://schemas.microsoft.com/office/powerpoint/2010/main" val="2422890443"/>
              </p:ext>
            </p:extLst>
          </p:nvPr>
        </p:nvGraphicFramePr>
        <p:xfrm>
          <a:off x="3155382" y="4044200"/>
          <a:ext cx="6157260" cy="2573830"/>
        </p:xfrm>
        <a:graphic>
          <a:graphicData uri="http://schemas.openxmlformats.org/drawingml/2006/table">
            <a:tbl>
              <a:tblPr firstRow="1" bandRow="1">
                <a:effectLst>
                  <a:outerShdw blurRad="57150" dist="19050" dir="5400000" algn="ctr" rotWithShape="0">
                    <a:srgbClr val="000000">
                      <a:alpha val="63000"/>
                    </a:srgbClr>
                  </a:outerShdw>
                  <a:reflection blurRad="6350" stA="17000" endPos="68000" dir="5400000" sy="-100000" algn="bl" rotWithShape="0"/>
                </a:effectLst>
                <a:tableStyleId>{306799F8-075E-4A3A-A7F6-7FBC6576F1A4}</a:tableStyleId>
              </a:tblPr>
              <a:tblGrid>
                <a:gridCol w="1431984">
                  <a:extLst>
                    <a:ext uri="{9D8B030D-6E8A-4147-A177-3AD203B41FA5}">
                      <a16:colId xmlns:a16="http://schemas.microsoft.com/office/drawing/2014/main" val="1399152755"/>
                    </a:ext>
                  </a:extLst>
                </a:gridCol>
                <a:gridCol w="1030920">
                  <a:extLst>
                    <a:ext uri="{9D8B030D-6E8A-4147-A177-3AD203B41FA5}">
                      <a16:colId xmlns:a16="http://schemas.microsoft.com/office/drawing/2014/main" val="522766581"/>
                    </a:ext>
                  </a:extLst>
                </a:gridCol>
                <a:gridCol w="1231452">
                  <a:extLst>
                    <a:ext uri="{9D8B030D-6E8A-4147-A177-3AD203B41FA5}">
                      <a16:colId xmlns:a16="http://schemas.microsoft.com/office/drawing/2014/main" val="4248497380"/>
                    </a:ext>
                  </a:extLst>
                </a:gridCol>
                <a:gridCol w="1231452">
                  <a:extLst>
                    <a:ext uri="{9D8B030D-6E8A-4147-A177-3AD203B41FA5}">
                      <a16:colId xmlns:a16="http://schemas.microsoft.com/office/drawing/2014/main" val="4200659880"/>
                    </a:ext>
                  </a:extLst>
                </a:gridCol>
                <a:gridCol w="1231452">
                  <a:extLst>
                    <a:ext uri="{9D8B030D-6E8A-4147-A177-3AD203B41FA5}">
                      <a16:colId xmlns:a16="http://schemas.microsoft.com/office/drawing/2014/main" val="4058940103"/>
                    </a:ext>
                  </a:extLst>
                </a:gridCol>
              </a:tblGrid>
              <a:tr h="257431">
                <a:tc>
                  <a:txBody>
                    <a:bodyPr/>
                    <a:lstStyle/>
                    <a:p>
                      <a:pPr algn="l"/>
                      <a:r>
                        <a:rPr lang="en-US" sz="1200" b="0" i="0" dirty="0">
                          <a:solidFill>
                            <a:schemeClr val="bg1"/>
                          </a:solidFill>
                          <a:effectLst>
                            <a:outerShdw dist="28862" dir="12660000" algn="ctr" rotWithShape="0">
                              <a:srgbClr val="00FFD4"/>
                            </a:outerShdw>
                          </a:effectLst>
                          <a:latin typeface="Georgia" panose="02040502050405020303" pitchFamily="18" charset="0"/>
                        </a:rPr>
                        <a:t>Standard</a:t>
                      </a:r>
                    </a:p>
                  </a:txBody>
                  <a:tcPr>
                    <a:lnR w="12700" cap="flat" cmpd="sng" algn="ctr">
                      <a:solidFill>
                        <a:schemeClr val="bg1">
                          <a:lumMod val="95000"/>
                        </a:schemeClr>
                      </a:solidFill>
                      <a:prstDash val="dashDot"/>
                      <a:round/>
                      <a:headEnd type="none" w="med" len="med"/>
                      <a:tailEnd type="none" w="med" len="med"/>
                    </a:lnR>
                    <a:lnB w="19050" cap="flat" cmpd="sng" algn="ctr">
                      <a:noFill/>
                      <a:prstDash val="solid"/>
                      <a:miter lim="800000"/>
                    </a:lnB>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Word</a:t>
                      </a:r>
                    </a:p>
                  </a:txBody>
                  <a:tcPr>
                    <a:lnL w="12700" cap="flat" cmpd="sng" algn="ctr">
                      <a:solidFill>
                        <a:schemeClr val="bg1">
                          <a:lumMod val="95000"/>
                        </a:schemeClr>
                      </a:solidFill>
                      <a:prstDash val="dashDot"/>
                      <a:round/>
                      <a:headEnd type="none" w="med" len="med"/>
                      <a:tailEnd type="none" w="med" len="med"/>
                    </a:lnL>
                    <a:lnB w="19050" cap="flat" cmpd="sng" algn="ctr">
                      <a:noFill/>
                      <a:prstDash val="solid"/>
                      <a:miter lim="800000"/>
                    </a:lnB>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Excel</a:t>
                      </a:r>
                    </a:p>
                  </a:txBody>
                  <a:tcPr>
                    <a:lnB w="19050" cap="flat" cmpd="sng" algn="ctr">
                      <a:noFill/>
                      <a:prstDash val="solid"/>
                      <a:miter lim="800000"/>
                    </a:lnB>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PowerPoint</a:t>
                      </a:r>
                    </a:p>
                  </a:txBody>
                  <a:tcPr>
                    <a:lnB w="19050" cap="flat" cmpd="sng" algn="ctr">
                      <a:noFill/>
                      <a:prstDash val="solid"/>
                      <a:miter lim="800000"/>
                    </a:lnB>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Access </a:t>
                      </a:r>
                    </a:p>
                  </a:txBody>
                  <a:tcPr>
                    <a:lnB w="19050" cap="flat" cmpd="sng" algn="ctr">
                      <a:noFill/>
                      <a:prstDash val="solid"/>
                      <a:miter lim="800000"/>
                    </a:lnB>
                  </a:tcPr>
                </a:tc>
                <a:extLst>
                  <a:ext uri="{0D108BD9-81ED-4DB2-BD59-A6C34878D82A}">
                    <a16:rowId xmlns:a16="http://schemas.microsoft.com/office/drawing/2014/main" val="3478421692"/>
                  </a:ext>
                </a:extLst>
              </a:tr>
              <a:tr h="242709">
                <a:tc>
                  <a:txBody>
                    <a:bodyPr/>
                    <a:lstStyle/>
                    <a:p>
                      <a:pPr algn="l"/>
                      <a:r>
                        <a:rPr lang="en-US" sz="1200" b="0" i="0" dirty="0">
                          <a:solidFill>
                            <a:schemeClr val="bg1"/>
                          </a:solidFill>
                          <a:effectLst>
                            <a:outerShdw dist="28862" dir="12660000" algn="ctr" rotWithShape="0">
                              <a:srgbClr val="00FFD4"/>
                            </a:outerShdw>
                          </a:effectLst>
                          <a:latin typeface="Georgia" panose="02040502050405020303" pitchFamily="18" charset="0"/>
                        </a:rPr>
                        <a:t>Creative</a:t>
                      </a:r>
                    </a:p>
                  </a:txBody>
                  <a:tcPr>
                    <a:lnR w="12700" cap="flat" cmpd="sng" algn="ctr">
                      <a:solidFill>
                        <a:schemeClr val="bg1">
                          <a:lumMod val="95000"/>
                        </a:schemeClr>
                      </a:solidFill>
                      <a:prstDash val="dashDot"/>
                      <a:round/>
                      <a:headEnd type="none" w="med" len="med"/>
                      <a:tailEnd type="none" w="med" len="med"/>
                    </a:lnR>
                    <a:lnT w="19050" cap="flat" cmpd="sng" algn="ctr">
                      <a:noFill/>
                      <a:prstDash val="solid"/>
                      <a:miter lim="800000"/>
                    </a:lnT>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Photoshop</a:t>
                      </a:r>
                    </a:p>
                  </a:txBody>
                  <a:tcPr>
                    <a:lnL w="12700" cap="flat" cmpd="sng" algn="ctr">
                      <a:solidFill>
                        <a:schemeClr val="bg1">
                          <a:lumMod val="95000"/>
                        </a:schemeClr>
                      </a:solidFill>
                      <a:prstDash val="dashDot"/>
                      <a:round/>
                      <a:headEnd type="none" w="med" len="med"/>
                      <a:tailEnd type="none" w="med" len="med"/>
                    </a:lnL>
                    <a:lnT w="19050" cap="flat" cmpd="sng" algn="ctr">
                      <a:noFill/>
                      <a:prstDash val="solid"/>
                      <a:miter lim="800000"/>
                    </a:lnT>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Illustrator</a:t>
                      </a:r>
                    </a:p>
                  </a:txBody>
                  <a:tcPr>
                    <a:lnT w="19050" cap="flat" cmpd="sng" algn="ctr">
                      <a:noFill/>
                      <a:prstDash val="solid"/>
                      <a:miter lim="800000"/>
                    </a:lnT>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Premier Pro</a:t>
                      </a:r>
                    </a:p>
                  </a:txBody>
                  <a:tcPr>
                    <a:lnT w="19050" cap="flat" cmpd="sng" algn="ctr">
                      <a:noFill/>
                      <a:prstDash val="solid"/>
                      <a:miter lim="800000"/>
                    </a:lnT>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After Effects</a:t>
                      </a:r>
                    </a:p>
                  </a:txBody>
                  <a:tcPr>
                    <a:lnT w="19050" cap="flat" cmpd="sng" algn="ctr">
                      <a:noFill/>
                      <a:prstDash val="solid"/>
                      <a:miter lim="800000"/>
                    </a:lnT>
                  </a:tcPr>
                </a:tc>
                <a:extLst>
                  <a:ext uri="{0D108BD9-81ED-4DB2-BD59-A6C34878D82A}">
                    <a16:rowId xmlns:a16="http://schemas.microsoft.com/office/drawing/2014/main" val="2029489616"/>
                  </a:ext>
                </a:extLst>
              </a:tr>
              <a:tr h="242709">
                <a:tc>
                  <a:txBody>
                    <a:bodyPr/>
                    <a:lstStyle/>
                    <a:p>
                      <a:pPr algn="l"/>
                      <a:r>
                        <a:rPr lang="en-US" sz="1200" b="0" i="0" dirty="0">
                          <a:solidFill>
                            <a:schemeClr val="bg1"/>
                          </a:solidFill>
                          <a:effectLst>
                            <a:outerShdw dist="28862" dir="12660000" algn="ctr" rotWithShape="0">
                              <a:srgbClr val="00FFD4"/>
                            </a:outerShdw>
                          </a:effectLst>
                          <a:latin typeface="Georgia" panose="02040502050405020303" pitchFamily="18" charset="0"/>
                        </a:rPr>
                        <a:t>Assist-Tools</a:t>
                      </a:r>
                    </a:p>
                  </a:txBody>
                  <a:tcPr>
                    <a:lnR w="12700" cap="flat" cmpd="sng" algn="ctr">
                      <a:solidFill>
                        <a:schemeClr val="bg1">
                          <a:lumMod val="95000"/>
                        </a:schemeClr>
                      </a:solidFill>
                      <a:prstDash val="dashDot"/>
                      <a:round/>
                      <a:headEnd type="none" w="med" len="med"/>
                      <a:tailEnd type="none" w="med" len="med"/>
                    </a:lnR>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Git</a:t>
                      </a:r>
                    </a:p>
                  </a:txBody>
                  <a:tcPr>
                    <a:lnL w="12700" cap="flat" cmpd="sng" algn="ctr">
                      <a:solidFill>
                        <a:schemeClr val="bg1">
                          <a:lumMod val="95000"/>
                        </a:schemeClr>
                      </a:solidFill>
                      <a:prstDash val="dashDot"/>
                      <a:round/>
                      <a:headEnd type="none" w="med" len="med"/>
                      <a:tailEnd type="none" w="med" len="med"/>
                    </a:lnL>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Postman</a:t>
                      </a:r>
                    </a:p>
                  </a:txBody>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iTerm</a:t>
                      </a:r>
                    </a:p>
                  </a:txBody>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inShort</a:t>
                      </a:r>
                    </a:p>
                  </a:txBody>
                  <a:tcPr/>
                </a:tc>
                <a:extLst>
                  <a:ext uri="{0D108BD9-81ED-4DB2-BD59-A6C34878D82A}">
                    <a16:rowId xmlns:a16="http://schemas.microsoft.com/office/drawing/2014/main" val="2448193730"/>
                  </a:ext>
                </a:extLst>
              </a:tr>
              <a:tr h="242709">
                <a:tc>
                  <a:txBody>
                    <a:bodyPr/>
                    <a:lstStyle/>
                    <a:p>
                      <a:pPr algn="l"/>
                      <a:r>
                        <a:rPr lang="en-US" sz="1200" b="0" i="0" dirty="0">
                          <a:solidFill>
                            <a:schemeClr val="bg1"/>
                          </a:solidFill>
                          <a:effectLst>
                            <a:outerShdw dist="28862" dir="12660000" algn="ctr" rotWithShape="0">
                              <a:srgbClr val="00FFD4"/>
                            </a:outerShdw>
                          </a:effectLst>
                          <a:latin typeface="Georgia" panose="02040502050405020303" pitchFamily="18" charset="0"/>
                        </a:rPr>
                        <a:t>3D Assist-Tools</a:t>
                      </a:r>
                    </a:p>
                  </a:txBody>
                  <a:tcPr>
                    <a:lnR w="12700" cap="flat" cmpd="sng" algn="ctr">
                      <a:solidFill>
                        <a:schemeClr val="bg1">
                          <a:lumMod val="95000"/>
                        </a:schemeClr>
                      </a:solidFill>
                      <a:prstDash val="dashDot"/>
                      <a:round/>
                      <a:headEnd type="none" w="med" len="med"/>
                      <a:tailEnd type="none" w="med" len="med"/>
                    </a:lnR>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Blender</a:t>
                      </a:r>
                    </a:p>
                  </a:txBody>
                  <a:tcPr>
                    <a:lnL w="12700" cap="flat" cmpd="sng" algn="ctr">
                      <a:solidFill>
                        <a:schemeClr val="bg1">
                          <a:lumMod val="95000"/>
                        </a:schemeClr>
                      </a:solidFill>
                      <a:prstDash val="dashDot"/>
                      <a:round/>
                      <a:headEnd type="none" w="med" len="med"/>
                      <a:tailEnd type="none" w="med" len="med"/>
                    </a:lnL>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Unity</a:t>
                      </a:r>
                    </a:p>
                  </a:txBody>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Unreal Engine</a:t>
                      </a:r>
                    </a:p>
                  </a:txBody>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Grapher</a:t>
                      </a:r>
                    </a:p>
                  </a:txBody>
                  <a:tcPr/>
                </a:tc>
                <a:extLst>
                  <a:ext uri="{0D108BD9-81ED-4DB2-BD59-A6C34878D82A}">
                    <a16:rowId xmlns:a16="http://schemas.microsoft.com/office/drawing/2014/main" val="572966199"/>
                  </a:ext>
                </a:extLst>
              </a:tr>
              <a:tr h="242709">
                <a:tc>
                  <a:txBody>
                    <a:bodyPr/>
                    <a:lstStyle/>
                    <a:p>
                      <a:pPr algn="l"/>
                      <a:r>
                        <a:rPr lang="en-US" sz="1200" b="0" i="0" dirty="0">
                          <a:solidFill>
                            <a:schemeClr val="bg1"/>
                          </a:solidFill>
                          <a:effectLst>
                            <a:outerShdw dist="28862" dir="12660000" algn="ctr" rotWithShape="0">
                              <a:srgbClr val="00FFD4"/>
                            </a:outerShdw>
                          </a:effectLst>
                          <a:latin typeface="Georgia" panose="02040502050405020303" pitchFamily="18" charset="0"/>
                        </a:rPr>
                        <a:t>Frontend</a:t>
                      </a:r>
                    </a:p>
                  </a:txBody>
                  <a:tcPr>
                    <a:lnR w="12700" cap="flat" cmpd="sng" algn="ctr">
                      <a:solidFill>
                        <a:schemeClr val="bg1">
                          <a:lumMod val="95000"/>
                        </a:schemeClr>
                      </a:solidFill>
                      <a:prstDash val="dashDot"/>
                      <a:round/>
                      <a:headEnd type="none" w="med" len="med"/>
                      <a:tailEnd type="none" w="med" len="med"/>
                    </a:lnR>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React.js</a:t>
                      </a:r>
                    </a:p>
                  </a:txBody>
                  <a:tcPr>
                    <a:lnL w="12700" cap="flat" cmpd="sng" algn="ctr">
                      <a:solidFill>
                        <a:schemeClr val="bg1">
                          <a:lumMod val="95000"/>
                        </a:schemeClr>
                      </a:solidFill>
                      <a:prstDash val="dashDot"/>
                      <a:round/>
                      <a:headEnd type="none" w="med" len="med"/>
                      <a:tailEnd type="none" w="med" len="med"/>
                    </a:lnL>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Next.Js</a:t>
                      </a:r>
                    </a:p>
                  </a:txBody>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Material-UI</a:t>
                      </a:r>
                    </a:p>
                  </a:txBody>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Bootstrap</a:t>
                      </a:r>
                    </a:p>
                  </a:txBody>
                  <a:tcPr/>
                </a:tc>
                <a:extLst>
                  <a:ext uri="{0D108BD9-81ED-4DB2-BD59-A6C34878D82A}">
                    <a16:rowId xmlns:a16="http://schemas.microsoft.com/office/drawing/2014/main" val="560882088"/>
                  </a:ext>
                </a:extLst>
              </a:tr>
              <a:tr h="242709">
                <a:tc>
                  <a:txBody>
                    <a:bodyPr/>
                    <a:lstStyle/>
                    <a:p>
                      <a:pPr algn="l"/>
                      <a:r>
                        <a:rPr lang="en-US" sz="1200" b="0" i="0" dirty="0">
                          <a:solidFill>
                            <a:schemeClr val="bg1"/>
                          </a:solidFill>
                          <a:effectLst>
                            <a:outerShdw dist="28862" dir="12660000" algn="ctr" rotWithShape="0">
                              <a:srgbClr val="00FFD4"/>
                            </a:outerShdw>
                          </a:effectLst>
                          <a:latin typeface="Georgia" panose="02040502050405020303" pitchFamily="18" charset="0"/>
                        </a:rPr>
                        <a:t>Libraries</a:t>
                      </a:r>
                    </a:p>
                  </a:txBody>
                  <a:tcPr>
                    <a:lnR w="12700" cap="flat" cmpd="sng" algn="ctr">
                      <a:solidFill>
                        <a:schemeClr val="bg1">
                          <a:lumMod val="95000"/>
                        </a:schemeClr>
                      </a:solidFill>
                      <a:prstDash val="dashDot"/>
                      <a:round/>
                      <a:headEnd type="none" w="med" len="med"/>
                      <a:tailEnd type="none" w="med" len="med"/>
                    </a:lnR>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Node</a:t>
                      </a:r>
                    </a:p>
                  </a:txBody>
                  <a:tcPr>
                    <a:lnL w="12700" cap="flat" cmpd="sng" algn="ctr">
                      <a:solidFill>
                        <a:schemeClr val="bg1">
                          <a:lumMod val="95000"/>
                        </a:schemeClr>
                      </a:solidFill>
                      <a:prstDash val="dashDot"/>
                      <a:round/>
                      <a:headEnd type="none" w="med" len="med"/>
                      <a:tailEnd type="none" w="med" len="med"/>
                    </a:lnL>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Express</a:t>
                      </a:r>
                    </a:p>
                  </a:txBody>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D3.js</a:t>
                      </a:r>
                    </a:p>
                  </a:txBody>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P5.js</a:t>
                      </a:r>
                    </a:p>
                  </a:txBody>
                  <a:tcPr/>
                </a:tc>
                <a:extLst>
                  <a:ext uri="{0D108BD9-81ED-4DB2-BD59-A6C34878D82A}">
                    <a16:rowId xmlns:a16="http://schemas.microsoft.com/office/drawing/2014/main" val="641945320"/>
                  </a:ext>
                </a:extLst>
              </a:tr>
              <a:tr h="379270">
                <a:tc>
                  <a:txBody>
                    <a:bodyPr/>
                    <a:lstStyle/>
                    <a:p>
                      <a:pPr algn="l"/>
                      <a:r>
                        <a:rPr lang="en-US" sz="1200" b="0" i="0" dirty="0">
                          <a:solidFill>
                            <a:schemeClr val="bg1"/>
                          </a:solidFill>
                          <a:effectLst>
                            <a:outerShdw dist="28862" dir="12660000" algn="ctr" rotWithShape="0">
                              <a:srgbClr val="00FFD4"/>
                            </a:outerShdw>
                          </a:effectLst>
                          <a:latin typeface="Georgia" panose="02040502050405020303" pitchFamily="18" charset="0"/>
                        </a:rPr>
                        <a:t>3D-Programming</a:t>
                      </a:r>
                    </a:p>
                  </a:txBody>
                  <a:tcPr>
                    <a:lnR w="12700" cap="flat" cmpd="sng" algn="ctr">
                      <a:solidFill>
                        <a:schemeClr val="bg1">
                          <a:lumMod val="95000"/>
                        </a:schemeClr>
                      </a:solidFill>
                      <a:prstDash val="dashDot"/>
                      <a:round/>
                      <a:headEnd type="none" w="med" len="med"/>
                      <a:tailEnd type="none" w="med" len="med"/>
                    </a:lnR>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THREE.js</a:t>
                      </a:r>
                    </a:p>
                  </a:txBody>
                  <a:tcPr>
                    <a:lnL w="12700" cap="flat" cmpd="sng" algn="ctr">
                      <a:solidFill>
                        <a:schemeClr val="bg1">
                          <a:lumMod val="95000"/>
                        </a:schemeClr>
                      </a:solidFill>
                      <a:prstDash val="dashDot"/>
                      <a:round/>
                      <a:headEnd type="none" w="med" len="med"/>
                      <a:tailEnd type="none" w="med" len="med"/>
                    </a:lnL>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Ammo.js</a:t>
                      </a:r>
                    </a:p>
                  </a:txBody>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Blender</a:t>
                      </a:r>
                    </a:p>
                  </a:txBody>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Unity</a:t>
                      </a:r>
                    </a:p>
                  </a:txBody>
                  <a:tcPr/>
                </a:tc>
                <a:extLst>
                  <a:ext uri="{0D108BD9-81ED-4DB2-BD59-A6C34878D82A}">
                    <a16:rowId xmlns:a16="http://schemas.microsoft.com/office/drawing/2014/main" val="2697541846"/>
                  </a:ext>
                </a:extLst>
              </a:tr>
              <a:tr h="242709">
                <a:tc>
                  <a:txBody>
                    <a:bodyPr/>
                    <a:lstStyle/>
                    <a:p>
                      <a:pPr algn="l"/>
                      <a:r>
                        <a:rPr lang="en-US" sz="1200" b="0" i="0" dirty="0">
                          <a:solidFill>
                            <a:schemeClr val="bg1"/>
                          </a:solidFill>
                          <a:effectLst>
                            <a:outerShdw dist="28862" dir="12660000" algn="ctr" rotWithShape="0">
                              <a:srgbClr val="00FFD4"/>
                            </a:outerShdw>
                          </a:effectLst>
                          <a:latin typeface="Georgia" panose="02040502050405020303" pitchFamily="18" charset="0"/>
                        </a:rPr>
                        <a:t>Backend</a:t>
                      </a:r>
                    </a:p>
                  </a:txBody>
                  <a:tcPr>
                    <a:lnR w="12700" cap="flat" cmpd="sng" algn="ctr">
                      <a:solidFill>
                        <a:schemeClr val="bg1">
                          <a:lumMod val="95000"/>
                        </a:schemeClr>
                      </a:solidFill>
                      <a:prstDash val="dashDot"/>
                      <a:round/>
                      <a:headEnd type="none" w="med" len="med"/>
                      <a:tailEnd type="none" w="med" len="med"/>
                    </a:lnR>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Node</a:t>
                      </a:r>
                    </a:p>
                  </a:txBody>
                  <a:tcPr>
                    <a:lnL w="12700" cap="flat" cmpd="sng" algn="ctr">
                      <a:solidFill>
                        <a:schemeClr val="bg1">
                          <a:lumMod val="95000"/>
                        </a:schemeClr>
                      </a:solidFill>
                      <a:prstDash val="dashDot"/>
                      <a:round/>
                      <a:headEnd type="none" w="med" len="med"/>
                      <a:tailEnd type="none" w="med" len="med"/>
                    </a:lnL>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GraphQL</a:t>
                      </a:r>
                    </a:p>
                  </a:txBody>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MySQL</a:t>
                      </a:r>
                    </a:p>
                  </a:txBody>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MongoDB</a:t>
                      </a:r>
                    </a:p>
                  </a:txBody>
                  <a:tcPr/>
                </a:tc>
                <a:extLst>
                  <a:ext uri="{0D108BD9-81ED-4DB2-BD59-A6C34878D82A}">
                    <a16:rowId xmlns:a16="http://schemas.microsoft.com/office/drawing/2014/main" val="1688349346"/>
                  </a:ext>
                </a:extLst>
              </a:tr>
              <a:tr h="242709">
                <a:tc>
                  <a:txBody>
                    <a:bodyPr/>
                    <a:lstStyle/>
                    <a:p>
                      <a:pPr algn="l"/>
                      <a:r>
                        <a:rPr lang="en-US" sz="1200" b="0" i="0" dirty="0">
                          <a:solidFill>
                            <a:schemeClr val="bg1"/>
                          </a:solidFill>
                          <a:effectLst>
                            <a:outerShdw dist="28862" dir="12660000" algn="ctr" rotWithShape="0">
                              <a:srgbClr val="00FFD4"/>
                            </a:outerShdw>
                          </a:effectLst>
                          <a:latin typeface="Georgia" panose="02040502050405020303" pitchFamily="18" charset="0"/>
                        </a:rPr>
                        <a:t>Testing</a:t>
                      </a:r>
                    </a:p>
                  </a:txBody>
                  <a:tcPr>
                    <a:lnR w="12700" cap="flat" cmpd="sng" algn="ctr">
                      <a:solidFill>
                        <a:schemeClr val="bg1">
                          <a:lumMod val="95000"/>
                        </a:schemeClr>
                      </a:solidFill>
                      <a:prstDash val="dashDot"/>
                      <a:round/>
                      <a:headEnd type="none" w="med" len="med"/>
                      <a:tailEnd type="none" w="med" len="med"/>
                    </a:lnR>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Webpack</a:t>
                      </a:r>
                    </a:p>
                  </a:txBody>
                  <a:tcPr>
                    <a:lnL w="12700" cap="flat" cmpd="sng" algn="ctr">
                      <a:solidFill>
                        <a:schemeClr val="bg1">
                          <a:lumMod val="95000"/>
                        </a:schemeClr>
                      </a:solidFill>
                      <a:prstDash val="dashDot"/>
                      <a:round/>
                      <a:headEnd type="none" w="med" len="med"/>
                      <a:tailEnd type="none" w="med" len="med"/>
                    </a:lnL>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Mocha</a:t>
                      </a:r>
                    </a:p>
                  </a:txBody>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Jasmine</a:t>
                      </a:r>
                    </a:p>
                  </a:txBody>
                  <a:tcPr/>
                </a:tc>
                <a:tc>
                  <a:txBody>
                    <a:bodyPr/>
                    <a:lstStyle/>
                    <a:p>
                      <a:pPr algn="ctr"/>
                      <a:r>
                        <a:rPr lang="en-US" sz="1200" b="0" i="0" dirty="0">
                          <a:solidFill>
                            <a:schemeClr val="bg1"/>
                          </a:solidFill>
                          <a:effectLst>
                            <a:outerShdw dist="28862" dir="12660000" algn="ctr" rotWithShape="0">
                              <a:srgbClr val="00FFD4"/>
                            </a:outerShdw>
                          </a:effectLst>
                          <a:latin typeface="Georgia" panose="02040502050405020303" pitchFamily="18" charset="0"/>
                        </a:rPr>
                        <a:t>Dat.Gui</a:t>
                      </a:r>
                    </a:p>
                  </a:txBody>
                  <a:tcPr/>
                </a:tc>
                <a:extLst>
                  <a:ext uri="{0D108BD9-81ED-4DB2-BD59-A6C34878D82A}">
                    <a16:rowId xmlns:a16="http://schemas.microsoft.com/office/drawing/2014/main" val="950476725"/>
                  </a:ext>
                </a:extLst>
              </a:tr>
            </a:tbl>
          </a:graphicData>
        </a:graphic>
      </p:graphicFrame>
      <p:sp>
        <p:nvSpPr>
          <p:cNvPr id="57" name="TextBox 56">
            <a:extLst>
              <a:ext uri="{FF2B5EF4-FFF2-40B4-BE49-F238E27FC236}">
                <a16:creationId xmlns:a16="http://schemas.microsoft.com/office/drawing/2014/main" id="{1CAF401E-069A-A24B-9C6C-F8740E0FC814}"/>
              </a:ext>
            </a:extLst>
          </p:cNvPr>
          <p:cNvSpPr txBox="1"/>
          <p:nvPr/>
        </p:nvSpPr>
        <p:spPr>
          <a:xfrm>
            <a:off x="364385" y="3062322"/>
            <a:ext cx="2224707" cy="577081"/>
          </a:xfrm>
          <a:prstGeom prst="rect">
            <a:avLst/>
          </a:prstGeom>
          <a:solidFill>
            <a:srgbClr val="002060">
              <a:alpha val="25009"/>
            </a:srgbClr>
          </a:solidFill>
          <a:effectLst>
            <a:outerShdw blurRad="50800" dist="116158" dir="5400000" algn="t" rotWithShape="0">
              <a:schemeClr val="bg1">
                <a:lumMod val="75000"/>
                <a:alpha val="40000"/>
              </a:schemeClr>
            </a:outerShdw>
            <a:softEdge rad="12700"/>
          </a:effectLst>
        </p:spPr>
        <p:txBody>
          <a:bodyPr wrap="square" rtlCol="0">
            <a:spAutoFit/>
          </a:bodyPr>
          <a:lstStyle/>
          <a:p>
            <a:pPr algn="just"/>
            <a:r>
              <a:rPr lang="en-US" sz="1050" dirty="0">
                <a:solidFill>
                  <a:schemeClr val="bg1">
                    <a:lumMod val="95000"/>
                  </a:schemeClr>
                </a:solidFill>
                <a:latin typeface="Georgia" panose="02040502050405020303" pitchFamily="18" charset="0"/>
              </a:rPr>
              <a:t>Address:</a:t>
            </a:r>
          </a:p>
          <a:p>
            <a:pPr algn="just"/>
            <a:r>
              <a:rPr lang="en-US" sz="1050" dirty="0">
                <a:solidFill>
                  <a:schemeClr val="bg1">
                    <a:lumMod val="95000"/>
                  </a:schemeClr>
                </a:solidFill>
                <a:latin typeface="Georgia" panose="02040502050405020303" pitchFamily="18" charset="0"/>
              </a:rPr>
              <a:t>16 Gaslight Dr. Apt 8</a:t>
            </a:r>
          </a:p>
          <a:p>
            <a:pPr algn="just"/>
            <a:r>
              <a:rPr lang="en-US" sz="1050" dirty="0">
                <a:solidFill>
                  <a:schemeClr val="bg1">
                    <a:lumMod val="95000"/>
                  </a:schemeClr>
                </a:solidFill>
                <a:latin typeface="Georgia" panose="02040502050405020303" pitchFamily="18" charset="0"/>
              </a:rPr>
              <a:t>South Weymouth, MA 02190</a:t>
            </a:r>
          </a:p>
        </p:txBody>
      </p:sp>
      <p:sp>
        <p:nvSpPr>
          <p:cNvPr id="58" name="TextBox 57">
            <a:extLst>
              <a:ext uri="{FF2B5EF4-FFF2-40B4-BE49-F238E27FC236}">
                <a16:creationId xmlns:a16="http://schemas.microsoft.com/office/drawing/2014/main" id="{AE689D46-AB91-A841-A03C-E2CAE72BBC80}"/>
              </a:ext>
            </a:extLst>
          </p:cNvPr>
          <p:cNvSpPr txBox="1"/>
          <p:nvPr/>
        </p:nvSpPr>
        <p:spPr>
          <a:xfrm>
            <a:off x="382959" y="3737996"/>
            <a:ext cx="2206134" cy="415498"/>
          </a:xfrm>
          <a:prstGeom prst="rect">
            <a:avLst/>
          </a:prstGeom>
          <a:solidFill>
            <a:srgbClr val="002060">
              <a:alpha val="25009"/>
            </a:srgbClr>
          </a:solidFill>
          <a:effectLst>
            <a:outerShdw blurRad="50800" dist="38100" dir="5400000" algn="t" rotWithShape="0">
              <a:schemeClr val="bg1">
                <a:lumMod val="75000"/>
                <a:alpha val="40000"/>
              </a:schemeClr>
            </a:outerShdw>
            <a:softEdge rad="12700"/>
          </a:effectLst>
        </p:spPr>
        <p:txBody>
          <a:bodyPr wrap="square" rtlCol="0">
            <a:spAutoFit/>
          </a:bodyPr>
          <a:lstStyle/>
          <a:p>
            <a:pPr algn="just"/>
            <a:r>
              <a:rPr lang="en-US" sz="1050" dirty="0">
                <a:solidFill>
                  <a:schemeClr val="bg1">
                    <a:lumMod val="95000"/>
                  </a:schemeClr>
                </a:solidFill>
                <a:latin typeface="Georgia" panose="02040502050405020303" pitchFamily="18" charset="0"/>
              </a:rPr>
              <a:t>Email : </a:t>
            </a:r>
          </a:p>
          <a:p>
            <a:pPr algn="just"/>
            <a:r>
              <a:rPr lang="en-US" sz="1050" dirty="0">
                <a:solidFill>
                  <a:srgbClr val="00FFD4">
                    <a:alpha val="78000"/>
                  </a:srgbClr>
                </a:solidFill>
                <a:latin typeface="Georgia" panose="02040502050405020303" pitchFamily="18" charset="0"/>
                <a:hlinkClick r:id="rId3">
                  <a:extLst>
                    <a:ext uri="{A12FA001-AC4F-418D-AE19-62706E023703}">
                      <ahyp:hlinkClr xmlns:ahyp="http://schemas.microsoft.com/office/drawing/2018/hyperlinkcolor" val="tx"/>
                    </a:ext>
                  </a:extLst>
                </a:hlinkClick>
              </a:rPr>
              <a:t>barrentucker.vonerik@gmail.com</a:t>
            </a:r>
            <a:endParaRPr lang="en-US" sz="1050" dirty="0">
              <a:solidFill>
                <a:srgbClr val="00FFD4">
                  <a:alpha val="78000"/>
                </a:srgbClr>
              </a:solidFill>
              <a:latin typeface="Georgia" panose="02040502050405020303" pitchFamily="18" charset="0"/>
            </a:endParaRPr>
          </a:p>
        </p:txBody>
      </p:sp>
      <p:sp>
        <p:nvSpPr>
          <p:cNvPr id="59" name="TextBox 58">
            <a:extLst>
              <a:ext uri="{FF2B5EF4-FFF2-40B4-BE49-F238E27FC236}">
                <a16:creationId xmlns:a16="http://schemas.microsoft.com/office/drawing/2014/main" id="{E4BC21E8-8900-7C42-8C8C-F8651339FC5F}"/>
              </a:ext>
            </a:extLst>
          </p:cNvPr>
          <p:cNvSpPr txBox="1"/>
          <p:nvPr/>
        </p:nvSpPr>
        <p:spPr>
          <a:xfrm>
            <a:off x="382959" y="4331211"/>
            <a:ext cx="2206134" cy="415498"/>
          </a:xfrm>
          <a:prstGeom prst="rect">
            <a:avLst/>
          </a:prstGeom>
          <a:solidFill>
            <a:srgbClr val="002060">
              <a:alpha val="25009"/>
            </a:srgbClr>
          </a:solidFill>
          <a:effectLst>
            <a:outerShdw blurRad="50800" dist="38100" dir="5400000" algn="t" rotWithShape="0">
              <a:schemeClr val="bg1">
                <a:lumMod val="75000"/>
                <a:alpha val="40000"/>
              </a:schemeClr>
            </a:outerShdw>
            <a:softEdge rad="12700"/>
          </a:effectLst>
        </p:spPr>
        <p:txBody>
          <a:bodyPr wrap="square" rtlCol="0">
            <a:spAutoFit/>
          </a:bodyPr>
          <a:lstStyle/>
          <a:p>
            <a:pPr algn="just"/>
            <a:r>
              <a:rPr lang="en-US" sz="1050" dirty="0">
                <a:solidFill>
                  <a:schemeClr val="bg1">
                    <a:lumMod val="95000"/>
                  </a:schemeClr>
                </a:solidFill>
                <a:latin typeface="Georgia" panose="02040502050405020303" pitchFamily="18" charset="0"/>
              </a:rPr>
              <a:t>LinkedIn : </a:t>
            </a:r>
          </a:p>
          <a:p>
            <a:pPr algn="just"/>
            <a:r>
              <a:rPr lang="en-US" sz="1050" dirty="0">
                <a:solidFill>
                  <a:srgbClr val="00FFD4">
                    <a:alpha val="78000"/>
                  </a:srgbClr>
                </a:solidFill>
                <a:latin typeface="Georgia" panose="02040502050405020303" pitchFamily="18" charset="0"/>
                <a:hlinkClick r:id="rId4">
                  <a:extLst>
                    <a:ext uri="{A12FA001-AC4F-418D-AE19-62706E023703}">
                      <ahyp:hlinkClr xmlns:ahyp="http://schemas.microsoft.com/office/drawing/2018/hyperlinkcolor" val="tx"/>
                    </a:ext>
                  </a:extLst>
                </a:hlinkClick>
              </a:rPr>
              <a:t>https://bit.ly/LinkedIn_VonErik</a:t>
            </a:r>
            <a:endParaRPr lang="en-US" sz="1050" dirty="0">
              <a:solidFill>
                <a:srgbClr val="00FFD4">
                  <a:alpha val="78000"/>
                </a:srgbClr>
              </a:solidFill>
              <a:latin typeface="Georgia" panose="02040502050405020303" pitchFamily="18" charset="0"/>
            </a:endParaRPr>
          </a:p>
        </p:txBody>
      </p:sp>
      <p:sp>
        <p:nvSpPr>
          <p:cNvPr id="60" name="TextBox 59">
            <a:extLst>
              <a:ext uri="{FF2B5EF4-FFF2-40B4-BE49-F238E27FC236}">
                <a16:creationId xmlns:a16="http://schemas.microsoft.com/office/drawing/2014/main" id="{480D1159-02DF-A749-BEF1-C39AED1AC4F2}"/>
              </a:ext>
            </a:extLst>
          </p:cNvPr>
          <p:cNvSpPr txBox="1"/>
          <p:nvPr/>
        </p:nvSpPr>
        <p:spPr>
          <a:xfrm>
            <a:off x="382959" y="4887341"/>
            <a:ext cx="2206134" cy="415498"/>
          </a:xfrm>
          <a:prstGeom prst="rect">
            <a:avLst/>
          </a:prstGeom>
          <a:solidFill>
            <a:srgbClr val="002060">
              <a:alpha val="25009"/>
            </a:srgbClr>
          </a:solidFill>
          <a:effectLst>
            <a:outerShdw blurRad="267801" dist="38100" dir="5400000" algn="t" rotWithShape="0">
              <a:schemeClr val="bg1">
                <a:lumMod val="75000"/>
                <a:alpha val="40000"/>
              </a:schemeClr>
            </a:outerShdw>
            <a:softEdge rad="12700"/>
          </a:effectLst>
        </p:spPr>
        <p:txBody>
          <a:bodyPr wrap="square" rtlCol="0">
            <a:spAutoFit/>
          </a:bodyPr>
          <a:lstStyle/>
          <a:p>
            <a:pPr algn="just"/>
            <a:r>
              <a:rPr lang="en-US" sz="1050" dirty="0">
                <a:solidFill>
                  <a:schemeClr val="bg1">
                    <a:lumMod val="95000"/>
                  </a:schemeClr>
                </a:solidFill>
                <a:latin typeface="Georgia" panose="02040502050405020303" pitchFamily="18" charset="0"/>
              </a:rPr>
              <a:t>GitHub :</a:t>
            </a:r>
          </a:p>
          <a:p>
            <a:pPr algn="just"/>
            <a:r>
              <a:rPr lang="en-US" sz="1050" dirty="0">
                <a:solidFill>
                  <a:srgbClr val="00FFD4">
                    <a:alpha val="78000"/>
                  </a:srgbClr>
                </a:solidFill>
                <a:latin typeface="Georgia" panose="02040502050405020303" pitchFamily="18" charset="0"/>
                <a:hlinkClick r:id="rId4">
                  <a:extLst>
                    <a:ext uri="{A12FA001-AC4F-418D-AE19-62706E023703}">
                      <ahyp:hlinkClr xmlns:ahyp="http://schemas.microsoft.com/office/drawing/2018/hyperlinkcolor" val="tx"/>
                    </a:ext>
                  </a:extLst>
                </a:hlinkClick>
              </a:rPr>
              <a:t>https://bit.ly/GitHub_VonErik</a:t>
            </a:r>
            <a:endParaRPr lang="en-US" sz="1050" dirty="0">
              <a:solidFill>
                <a:srgbClr val="00FFD4">
                  <a:alpha val="78000"/>
                </a:srgbClr>
              </a:solidFill>
              <a:latin typeface="Georgia" panose="02040502050405020303" pitchFamily="18" charset="0"/>
            </a:endParaRPr>
          </a:p>
        </p:txBody>
      </p:sp>
      <p:sp>
        <p:nvSpPr>
          <p:cNvPr id="61" name="TextBox 60">
            <a:extLst>
              <a:ext uri="{FF2B5EF4-FFF2-40B4-BE49-F238E27FC236}">
                <a16:creationId xmlns:a16="http://schemas.microsoft.com/office/drawing/2014/main" id="{3A87FEF6-559E-1046-AC45-5051AFD89689}"/>
              </a:ext>
            </a:extLst>
          </p:cNvPr>
          <p:cNvSpPr txBox="1"/>
          <p:nvPr/>
        </p:nvSpPr>
        <p:spPr>
          <a:xfrm>
            <a:off x="385275" y="5443471"/>
            <a:ext cx="2206134" cy="415498"/>
          </a:xfrm>
          <a:prstGeom prst="rect">
            <a:avLst/>
          </a:prstGeom>
          <a:solidFill>
            <a:srgbClr val="002060">
              <a:alpha val="25009"/>
            </a:srgbClr>
          </a:solidFill>
          <a:effectLst>
            <a:outerShdw blurRad="267801" dist="38100" dir="5400000" algn="t" rotWithShape="0">
              <a:schemeClr val="bg1">
                <a:lumMod val="75000"/>
                <a:alpha val="40000"/>
              </a:schemeClr>
            </a:outerShdw>
            <a:softEdge rad="12700"/>
          </a:effectLst>
        </p:spPr>
        <p:txBody>
          <a:bodyPr wrap="square" rtlCol="0">
            <a:spAutoFit/>
          </a:bodyPr>
          <a:lstStyle/>
          <a:p>
            <a:pPr algn="just"/>
            <a:r>
              <a:rPr lang="en-US" sz="1050" dirty="0">
                <a:solidFill>
                  <a:schemeClr val="bg1">
                    <a:lumMod val="95000"/>
                  </a:schemeClr>
                </a:solidFill>
                <a:latin typeface="Georgia" panose="02040502050405020303" pitchFamily="18" charset="0"/>
              </a:rPr>
              <a:t>3D Portfolio : </a:t>
            </a:r>
          </a:p>
          <a:p>
            <a:pPr algn="just"/>
            <a:r>
              <a:rPr lang="en-US" sz="1050" dirty="0">
                <a:solidFill>
                  <a:srgbClr val="00FFD4">
                    <a:alpha val="78000"/>
                  </a:srgbClr>
                </a:solidFill>
                <a:latin typeface="Georgia" panose="02040502050405020303" pitchFamily="18" charset="0"/>
                <a:hlinkClick r:id="rId4">
                  <a:extLst>
                    <a:ext uri="{A12FA001-AC4F-418D-AE19-62706E023703}">
                      <ahyp:hlinkClr xmlns:ahyp="http://schemas.microsoft.com/office/drawing/2018/hyperlinkcolor" val="tx"/>
                    </a:ext>
                  </a:extLst>
                </a:hlinkClick>
              </a:rPr>
              <a:t>https://bit.ly/GitHub_VonErik</a:t>
            </a:r>
            <a:endParaRPr lang="en-US" sz="1050" dirty="0">
              <a:solidFill>
                <a:srgbClr val="00FFD4">
                  <a:alpha val="78000"/>
                </a:srgbClr>
              </a:solidFill>
              <a:latin typeface="Georgia" panose="02040502050405020303" pitchFamily="18" charset="0"/>
            </a:endParaRPr>
          </a:p>
        </p:txBody>
      </p:sp>
      <p:sp>
        <p:nvSpPr>
          <p:cNvPr id="62" name="Cube 61">
            <a:extLst>
              <a:ext uri="{FF2B5EF4-FFF2-40B4-BE49-F238E27FC236}">
                <a16:creationId xmlns:a16="http://schemas.microsoft.com/office/drawing/2014/main" id="{D35B38EB-C952-734E-BFE3-E47572A4F7EB}"/>
              </a:ext>
            </a:extLst>
          </p:cNvPr>
          <p:cNvSpPr/>
          <p:nvPr/>
        </p:nvSpPr>
        <p:spPr>
          <a:xfrm flipH="1">
            <a:off x="2921286" y="7163997"/>
            <a:ext cx="6446418" cy="4943774"/>
          </a:xfrm>
          <a:prstGeom prst="cube">
            <a:avLst>
              <a:gd name="adj" fmla="val 1325"/>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Cube 62">
            <a:extLst>
              <a:ext uri="{FF2B5EF4-FFF2-40B4-BE49-F238E27FC236}">
                <a16:creationId xmlns:a16="http://schemas.microsoft.com/office/drawing/2014/main" id="{5FBEF055-DE04-F84E-A567-FB82EE24ED5D}"/>
              </a:ext>
            </a:extLst>
          </p:cNvPr>
          <p:cNvSpPr/>
          <p:nvPr/>
        </p:nvSpPr>
        <p:spPr>
          <a:xfrm flipH="1">
            <a:off x="3236816" y="7777591"/>
            <a:ext cx="2841254" cy="1872652"/>
          </a:xfrm>
          <a:prstGeom prst="cube">
            <a:avLst>
              <a:gd name="adj" fmla="val 2689"/>
            </a:avLst>
          </a:prstGeom>
          <a:solidFill>
            <a:schemeClr val="bg1">
              <a:lumMod val="75000"/>
              <a:alpha val="38000"/>
            </a:schemeClr>
          </a:solidFill>
          <a:ln>
            <a:solidFill>
              <a:srgbClr val="00F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Cube 64">
            <a:extLst>
              <a:ext uri="{FF2B5EF4-FFF2-40B4-BE49-F238E27FC236}">
                <a16:creationId xmlns:a16="http://schemas.microsoft.com/office/drawing/2014/main" id="{52DB6B76-AA99-0141-8085-BB9E2FDDA488}"/>
              </a:ext>
            </a:extLst>
          </p:cNvPr>
          <p:cNvSpPr/>
          <p:nvPr/>
        </p:nvSpPr>
        <p:spPr>
          <a:xfrm flipH="1">
            <a:off x="3269461" y="10235118"/>
            <a:ext cx="2808608" cy="1872653"/>
          </a:xfrm>
          <a:prstGeom prst="cube">
            <a:avLst>
              <a:gd name="adj" fmla="val 2689"/>
            </a:avLst>
          </a:prstGeom>
          <a:solidFill>
            <a:schemeClr val="bg1">
              <a:lumMod val="75000"/>
              <a:alpha val="38000"/>
            </a:schemeClr>
          </a:solidFill>
          <a:ln>
            <a:solidFill>
              <a:srgbClr val="00F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Cube 66">
            <a:extLst>
              <a:ext uri="{FF2B5EF4-FFF2-40B4-BE49-F238E27FC236}">
                <a16:creationId xmlns:a16="http://schemas.microsoft.com/office/drawing/2014/main" id="{F3864353-9BA1-EF48-A700-C0CC7F29A93B}"/>
              </a:ext>
            </a:extLst>
          </p:cNvPr>
          <p:cNvSpPr/>
          <p:nvPr/>
        </p:nvSpPr>
        <p:spPr>
          <a:xfrm flipH="1">
            <a:off x="6471388" y="7777591"/>
            <a:ext cx="2841254" cy="1872652"/>
          </a:xfrm>
          <a:prstGeom prst="cube">
            <a:avLst>
              <a:gd name="adj" fmla="val 2689"/>
            </a:avLst>
          </a:prstGeom>
          <a:solidFill>
            <a:schemeClr val="bg1">
              <a:lumMod val="75000"/>
              <a:alpha val="38000"/>
            </a:schemeClr>
          </a:solidFill>
          <a:ln>
            <a:solidFill>
              <a:srgbClr val="00F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Cube 67">
            <a:extLst>
              <a:ext uri="{FF2B5EF4-FFF2-40B4-BE49-F238E27FC236}">
                <a16:creationId xmlns:a16="http://schemas.microsoft.com/office/drawing/2014/main" id="{98F60797-F143-8747-8BDA-CA454443DFFA}"/>
              </a:ext>
            </a:extLst>
          </p:cNvPr>
          <p:cNvSpPr/>
          <p:nvPr/>
        </p:nvSpPr>
        <p:spPr>
          <a:xfrm flipH="1">
            <a:off x="6487711" y="10215849"/>
            <a:ext cx="2808608" cy="1872653"/>
          </a:xfrm>
          <a:prstGeom prst="cube">
            <a:avLst>
              <a:gd name="adj" fmla="val 2689"/>
            </a:avLst>
          </a:prstGeom>
          <a:solidFill>
            <a:schemeClr val="bg1">
              <a:lumMod val="75000"/>
              <a:alpha val="38000"/>
            </a:schemeClr>
          </a:solidFill>
          <a:ln>
            <a:solidFill>
              <a:srgbClr val="00FF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TextBox 70">
            <a:extLst>
              <a:ext uri="{FF2B5EF4-FFF2-40B4-BE49-F238E27FC236}">
                <a16:creationId xmlns:a16="http://schemas.microsoft.com/office/drawing/2014/main" id="{24B4502C-6CFA-ED4E-808A-CC2FA8338A06}"/>
              </a:ext>
            </a:extLst>
          </p:cNvPr>
          <p:cNvSpPr txBox="1"/>
          <p:nvPr/>
        </p:nvSpPr>
        <p:spPr>
          <a:xfrm>
            <a:off x="3300683" y="7537735"/>
            <a:ext cx="2359342" cy="369332"/>
          </a:xfrm>
          <a:prstGeom prst="rect">
            <a:avLst/>
          </a:prstGeom>
          <a:noFill/>
        </p:spPr>
        <p:txBody>
          <a:bodyPr wrap="square" rtlCol="0">
            <a:spAutoFit/>
          </a:bodyPr>
          <a:lstStyle/>
          <a:p>
            <a:r>
              <a:rPr lang="en-US" dirty="0">
                <a:solidFill>
                  <a:srgbClr val="002060"/>
                </a:solidFill>
                <a:latin typeface="Times New Roman" panose="02020603050405020304" pitchFamily="18" charset="0"/>
                <a:cs typeface="Times New Roman" panose="02020603050405020304" pitchFamily="18" charset="0"/>
              </a:rPr>
              <a:t>3D-Portfolio </a:t>
            </a:r>
            <a:r>
              <a:rPr lang="el-GR" dirty="0">
                <a:solidFill>
                  <a:srgbClr val="002060"/>
                </a:solidFill>
                <a:latin typeface="Times New Roman" panose="02020603050405020304" pitchFamily="18" charset="0"/>
                <a:cs typeface="Times New Roman" panose="02020603050405020304" pitchFamily="18" charset="0"/>
              </a:rPr>
              <a:t>Δ</a:t>
            </a:r>
            <a:r>
              <a:rPr lang="en-US" dirty="0">
                <a:solidFill>
                  <a:srgbClr val="002060"/>
                </a:solidFill>
                <a:latin typeface="Times New Roman" panose="02020603050405020304" pitchFamily="18" charset="0"/>
                <a:cs typeface="Times New Roman" panose="02020603050405020304" pitchFamily="18" charset="0"/>
              </a:rPr>
              <a:t>V2</a:t>
            </a:r>
          </a:p>
        </p:txBody>
      </p:sp>
      <p:sp>
        <p:nvSpPr>
          <p:cNvPr id="72" name="TextBox 71">
            <a:extLst>
              <a:ext uri="{FF2B5EF4-FFF2-40B4-BE49-F238E27FC236}">
                <a16:creationId xmlns:a16="http://schemas.microsoft.com/office/drawing/2014/main" id="{98CF4BA4-3425-9A48-A620-A6AD89F36866}"/>
              </a:ext>
            </a:extLst>
          </p:cNvPr>
          <p:cNvSpPr txBox="1"/>
          <p:nvPr/>
        </p:nvSpPr>
        <p:spPr>
          <a:xfrm>
            <a:off x="3307070" y="10003200"/>
            <a:ext cx="2794857" cy="369332"/>
          </a:xfrm>
          <a:prstGeom prst="rect">
            <a:avLst/>
          </a:prstGeom>
          <a:noFill/>
        </p:spPr>
        <p:txBody>
          <a:bodyPr wrap="square" rtlCol="0">
            <a:spAutoFit/>
          </a:bodyPr>
          <a:lstStyle/>
          <a:p>
            <a:r>
              <a:rPr lang="en-US" dirty="0">
                <a:solidFill>
                  <a:srgbClr val="002060"/>
                </a:solidFill>
                <a:latin typeface="Times New Roman" panose="02020603050405020304" pitchFamily="18" charset="0"/>
                <a:cs typeface="Times New Roman" panose="02020603050405020304" pitchFamily="18" charset="0"/>
              </a:rPr>
              <a:t>Transforming 3D-Mesh</a:t>
            </a:r>
          </a:p>
        </p:txBody>
      </p:sp>
      <p:sp>
        <p:nvSpPr>
          <p:cNvPr id="37" name="TextBox 36">
            <a:extLst>
              <a:ext uri="{FF2B5EF4-FFF2-40B4-BE49-F238E27FC236}">
                <a16:creationId xmlns:a16="http://schemas.microsoft.com/office/drawing/2014/main" id="{0C942B08-E57F-A94E-8E2A-FF1D7D40EB2D}"/>
              </a:ext>
            </a:extLst>
          </p:cNvPr>
          <p:cNvSpPr txBox="1"/>
          <p:nvPr/>
        </p:nvSpPr>
        <p:spPr>
          <a:xfrm>
            <a:off x="2928109" y="3594637"/>
            <a:ext cx="2880853"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Technical skills</a:t>
            </a:r>
          </a:p>
        </p:txBody>
      </p:sp>
      <p:sp>
        <p:nvSpPr>
          <p:cNvPr id="30" name="TextBox 29">
            <a:extLst>
              <a:ext uri="{FF2B5EF4-FFF2-40B4-BE49-F238E27FC236}">
                <a16:creationId xmlns:a16="http://schemas.microsoft.com/office/drawing/2014/main" id="{4DC23F1E-CBF2-8945-B2B2-1DC40F494225}"/>
              </a:ext>
            </a:extLst>
          </p:cNvPr>
          <p:cNvSpPr txBox="1"/>
          <p:nvPr/>
        </p:nvSpPr>
        <p:spPr>
          <a:xfrm>
            <a:off x="2958903" y="6958397"/>
            <a:ext cx="4227710" cy="369332"/>
          </a:xfrm>
          <a:prstGeom prst="rect">
            <a:avLst/>
          </a:prstGeom>
          <a:noFill/>
        </p:spPr>
        <p:txBody>
          <a:bodyPr wrap="square" rtlCol="0">
            <a:spAutoFit/>
          </a:bodyPr>
          <a:lstStyle/>
          <a:p>
            <a:r>
              <a:rPr lang="en-US" b="1" dirty="0">
                <a:solidFill>
                  <a:srgbClr val="002060"/>
                </a:solidFill>
                <a:effectLst>
                  <a:outerShdw blurRad="50800" dist="102640" dir="11700000" sx="99000" sy="99000" algn="ctr" rotWithShape="0">
                    <a:srgbClr val="00FFD4"/>
                  </a:outerShdw>
                </a:effectLst>
                <a:latin typeface="Felix Titling" panose="020F0502020204030204" pitchFamily="34" charset="0"/>
                <a:cs typeface="Felix Titling" panose="020F0502020204030204" pitchFamily="34" charset="0"/>
              </a:rPr>
              <a:t>Portfolio &amp; Projects</a:t>
            </a:r>
          </a:p>
        </p:txBody>
      </p:sp>
      <p:sp>
        <p:nvSpPr>
          <p:cNvPr id="28" name="TextBox 27">
            <a:extLst>
              <a:ext uri="{FF2B5EF4-FFF2-40B4-BE49-F238E27FC236}">
                <a16:creationId xmlns:a16="http://schemas.microsoft.com/office/drawing/2014/main" id="{0F09A6C3-C7E6-A544-9987-C6B46E642623}"/>
              </a:ext>
            </a:extLst>
          </p:cNvPr>
          <p:cNvSpPr txBox="1"/>
          <p:nvPr/>
        </p:nvSpPr>
        <p:spPr>
          <a:xfrm>
            <a:off x="2958903" y="2005233"/>
            <a:ext cx="2297056"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ABOUT ME</a:t>
            </a:r>
          </a:p>
        </p:txBody>
      </p:sp>
      <p:sp>
        <p:nvSpPr>
          <p:cNvPr id="39" name="Cube 38">
            <a:extLst>
              <a:ext uri="{FF2B5EF4-FFF2-40B4-BE49-F238E27FC236}">
                <a16:creationId xmlns:a16="http://schemas.microsoft.com/office/drawing/2014/main" id="{ACF1CC57-10F8-A542-B260-920F913D3088}"/>
              </a:ext>
            </a:extLst>
          </p:cNvPr>
          <p:cNvSpPr/>
          <p:nvPr/>
        </p:nvSpPr>
        <p:spPr>
          <a:xfrm flipH="1">
            <a:off x="200362" y="6296658"/>
            <a:ext cx="2450870" cy="1769913"/>
          </a:xfrm>
          <a:prstGeom prst="cube">
            <a:avLst>
              <a:gd name="adj" fmla="val 246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Cube 39">
            <a:extLst>
              <a:ext uri="{FF2B5EF4-FFF2-40B4-BE49-F238E27FC236}">
                <a16:creationId xmlns:a16="http://schemas.microsoft.com/office/drawing/2014/main" id="{12DF25DE-31AA-DE4F-A41E-F719E913334B}"/>
              </a:ext>
            </a:extLst>
          </p:cNvPr>
          <p:cNvSpPr/>
          <p:nvPr/>
        </p:nvSpPr>
        <p:spPr>
          <a:xfrm flipH="1">
            <a:off x="215236" y="11116733"/>
            <a:ext cx="2450870" cy="971769"/>
          </a:xfrm>
          <a:prstGeom prst="cube">
            <a:avLst>
              <a:gd name="adj" fmla="val 4215"/>
            </a:avLst>
          </a:prstGeom>
          <a:solidFill>
            <a:srgbClr val="002060">
              <a:alpha val="38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TextBox 41">
            <a:extLst>
              <a:ext uri="{FF2B5EF4-FFF2-40B4-BE49-F238E27FC236}">
                <a16:creationId xmlns:a16="http://schemas.microsoft.com/office/drawing/2014/main" id="{60F1F325-E895-4343-9A8E-7476B73F359B}"/>
              </a:ext>
            </a:extLst>
          </p:cNvPr>
          <p:cNvSpPr txBox="1"/>
          <p:nvPr/>
        </p:nvSpPr>
        <p:spPr>
          <a:xfrm>
            <a:off x="229751" y="2767287"/>
            <a:ext cx="2359342" cy="276999"/>
          </a:xfrm>
          <a:prstGeom prst="rect">
            <a:avLst/>
          </a:prstGeom>
          <a:noFill/>
        </p:spPr>
        <p:txBody>
          <a:bodyPr wrap="square" rtlCol="0">
            <a:spAutoFit/>
          </a:bodyPr>
          <a:lstStyle/>
          <a:p>
            <a:r>
              <a:rPr lang="en-US" sz="1200" b="1" dirty="0">
                <a:solidFill>
                  <a:srgbClr val="002060"/>
                </a:solidFill>
                <a:latin typeface="Felix Titling" panose="020F0502020204030204" pitchFamily="34" charset="0"/>
                <a:cs typeface="Felix Titling" panose="020F0502020204030204" pitchFamily="34" charset="0"/>
              </a:rPr>
              <a:t>Personal Info</a:t>
            </a:r>
          </a:p>
        </p:txBody>
      </p:sp>
      <p:sp>
        <p:nvSpPr>
          <p:cNvPr id="43" name="TextBox 42">
            <a:extLst>
              <a:ext uri="{FF2B5EF4-FFF2-40B4-BE49-F238E27FC236}">
                <a16:creationId xmlns:a16="http://schemas.microsoft.com/office/drawing/2014/main" id="{6D483C06-4B2B-3142-9EB9-27F5FECFFC75}"/>
              </a:ext>
            </a:extLst>
          </p:cNvPr>
          <p:cNvSpPr txBox="1"/>
          <p:nvPr/>
        </p:nvSpPr>
        <p:spPr>
          <a:xfrm>
            <a:off x="215236" y="6131917"/>
            <a:ext cx="2359342" cy="276999"/>
          </a:xfrm>
          <a:prstGeom prst="rect">
            <a:avLst/>
          </a:prstGeom>
          <a:noFill/>
        </p:spPr>
        <p:txBody>
          <a:bodyPr wrap="square" rtlCol="0">
            <a:spAutoFit/>
          </a:bodyPr>
          <a:lstStyle/>
          <a:p>
            <a:r>
              <a:rPr lang="en-US" sz="1200" b="1" dirty="0">
                <a:solidFill>
                  <a:srgbClr val="002060"/>
                </a:solidFill>
                <a:latin typeface="Felix Titling" panose="020F0502020204030204" pitchFamily="34" charset="0"/>
                <a:cs typeface="Felix Titling" panose="020F0502020204030204" pitchFamily="34" charset="0"/>
              </a:rPr>
              <a:t>Languages</a:t>
            </a:r>
          </a:p>
        </p:txBody>
      </p:sp>
      <p:sp>
        <p:nvSpPr>
          <p:cNvPr id="46" name="TextBox 45">
            <a:extLst>
              <a:ext uri="{FF2B5EF4-FFF2-40B4-BE49-F238E27FC236}">
                <a16:creationId xmlns:a16="http://schemas.microsoft.com/office/drawing/2014/main" id="{0EE764F1-B475-0E4C-8A93-E572B0AB4421}"/>
              </a:ext>
            </a:extLst>
          </p:cNvPr>
          <p:cNvSpPr txBox="1"/>
          <p:nvPr/>
        </p:nvSpPr>
        <p:spPr>
          <a:xfrm>
            <a:off x="231973" y="10951165"/>
            <a:ext cx="2359342" cy="276999"/>
          </a:xfrm>
          <a:prstGeom prst="rect">
            <a:avLst/>
          </a:prstGeom>
          <a:noFill/>
        </p:spPr>
        <p:txBody>
          <a:bodyPr wrap="square" rtlCol="0">
            <a:spAutoFit/>
          </a:bodyPr>
          <a:lstStyle/>
          <a:p>
            <a:r>
              <a:rPr lang="en-US" sz="1200" b="1" dirty="0">
                <a:solidFill>
                  <a:srgbClr val="002060"/>
                </a:solidFill>
                <a:latin typeface="Felix Titling" panose="020F0502020204030204" pitchFamily="34" charset="0"/>
                <a:cs typeface="Felix Titling" panose="020F0502020204030204" pitchFamily="34" charset="0"/>
              </a:rPr>
              <a:t>Hobbies</a:t>
            </a:r>
          </a:p>
        </p:txBody>
      </p:sp>
      <p:sp>
        <p:nvSpPr>
          <p:cNvPr id="2" name="TextBox 1">
            <a:extLst>
              <a:ext uri="{FF2B5EF4-FFF2-40B4-BE49-F238E27FC236}">
                <a16:creationId xmlns:a16="http://schemas.microsoft.com/office/drawing/2014/main" id="{891772BC-C448-774F-B36A-8A5E6556041B}"/>
              </a:ext>
            </a:extLst>
          </p:cNvPr>
          <p:cNvSpPr txBox="1"/>
          <p:nvPr/>
        </p:nvSpPr>
        <p:spPr>
          <a:xfrm>
            <a:off x="308867" y="6412421"/>
            <a:ext cx="1169232" cy="276999"/>
          </a:xfrm>
          <a:prstGeom prst="rect">
            <a:avLst/>
          </a:prstGeom>
          <a:noFill/>
        </p:spPr>
        <p:txBody>
          <a:bodyPr wrap="square" rtlCol="0">
            <a:spAutoFit/>
          </a:bodyPr>
          <a:lstStyle/>
          <a:p>
            <a:r>
              <a:rPr lang="en-US" sz="1200" i="1" dirty="0">
                <a:solidFill>
                  <a:srgbClr val="002060"/>
                </a:solidFill>
                <a:latin typeface="Georgia" panose="02040502050405020303" pitchFamily="18" charset="0"/>
              </a:rPr>
              <a:t>Programming</a:t>
            </a:r>
          </a:p>
        </p:txBody>
      </p:sp>
      <p:sp>
        <p:nvSpPr>
          <p:cNvPr id="48" name="TextBox 47">
            <a:extLst>
              <a:ext uri="{FF2B5EF4-FFF2-40B4-BE49-F238E27FC236}">
                <a16:creationId xmlns:a16="http://schemas.microsoft.com/office/drawing/2014/main" id="{C59B2BAB-5703-E644-AA0B-45A09D93F849}"/>
              </a:ext>
            </a:extLst>
          </p:cNvPr>
          <p:cNvSpPr txBox="1"/>
          <p:nvPr/>
        </p:nvSpPr>
        <p:spPr>
          <a:xfrm>
            <a:off x="1195554" y="6155142"/>
            <a:ext cx="1509306" cy="276999"/>
          </a:xfrm>
          <a:prstGeom prst="rect">
            <a:avLst/>
          </a:prstGeom>
          <a:noFill/>
        </p:spPr>
        <p:txBody>
          <a:bodyPr wrap="square" rtlCol="0">
            <a:spAutoFit/>
          </a:bodyPr>
          <a:lstStyle/>
          <a:p>
            <a:r>
              <a:rPr lang="en-US" sz="1200" i="1" dirty="0">
                <a:latin typeface="Georgia" panose="02040502050405020303" pitchFamily="18" charset="0"/>
              </a:rPr>
              <a:t>| Scale: proficiency</a:t>
            </a:r>
          </a:p>
        </p:txBody>
      </p:sp>
      <p:sp>
        <p:nvSpPr>
          <p:cNvPr id="49" name="TextBox 48">
            <a:extLst>
              <a:ext uri="{FF2B5EF4-FFF2-40B4-BE49-F238E27FC236}">
                <a16:creationId xmlns:a16="http://schemas.microsoft.com/office/drawing/2014/main" id="{ACF78600-227B-F04B-95E3-3B85A8AEB785}"/>
              </a:ext>
            </a:extLst>
          </p:cNvPr>
          <p:cNvSpPr txBox="1"/>
          <p:nvPr/>
        </p:nvSpPr>
        <p:spPr>
          <a:xfrm>
            <a:off x="308867" y="6666683"/>
            <a:ext cx="886687" cy="261610"/>
          </a:xfrm>
          <a:prstGeom prst="rect">
            <a:avLst/>
          </a:prstGeom>
          <a:noFill/>
        </p:spPr>
        <p:txBody>
          <a:bodyPr wrap="square" rtlCol="0">
            <a:spAutoFit/>
          </a:bodyPr>
          <a:lstStyle/>
          <a:p>
            <a:r>
              <a:rPr lang="en-US" sz="1050" dirty="0">
                <a:solidFill>
                  <a:schemeClr val="tx1">
                    <a:lumMod val="65000"/>
                    <a:lumOff val="35000"/>
                  </a:schemeClr>
                </a:solidFill>
                <a:latin typeface="Georgia" panose="02040502050405020303" pitchFamily="18" charset="0"/>
              </a:rPr>
              <a:t>HTML :</a:t>
            </a:r>
          </a:p>
        </p:txBody>
      </p:sp>
      <p:sp>
        <p:nvSpPr>
          <p:cNvPr id="55" name="TextBox 54">
            <a:extLst>
              <a:ext uri="{FF2B5EF4-FFF2-40B4-BE49-F238E27FC236}">
                <a16:creationId xmlns:a16="http://schemas.microsoft.com/office/drawing/2014/main" id="{B0D9487E-FF3A-1949-BA16-834B4696A995}"/>
              </a:ext>
            </a:extLst>
          </p:cNvPr>
          <p:cNvSpPr txBox="1"/>
          <p:nvPr/>
        </p:nvSpPr>
        <p:spPr>
          <a:xfrm>
            <a:off x="311818" y="6937897"/>
            <a:ext cx="886687" cy="261610"/>
          </a:xfrm>
          <a:prstGeom prst="rect">
            <a:avLst/>
          </a:prstGeom>
          <a:noFill/>
        </p:spPr>
        <p:txBody>
          <a:bodyPr wrap="square" rtlCol="0">
            <a:spAutoFit/>
          </a:bodyPr>
          <a:lstStyle/>
          <a:p>
            <a:r>
              <a:rPr lang="en-US" sz="1050" dirty="0">
                <a:solidFill>
                  <a:schemeClr val="tx1">
                    <a:lumMod val="65000"/>
                    <a:lumOff val="35000"/>
                  </a:schemeClr>
                </a:solidFill>
                <a:latin typeface="Georgia" panose="02040502050405020303" pitchFamily="18" charset="0"/>
              </a:rPr>
              <a:t>CSS :</a:t>
            </a:r>
          </a:p>
        </p:txBody>
      </p:sp>
      <p:sp>
        <p:nvSpPr>
          <p:cNvPr id="56" name="TextBox 55">
            <a:extLst>
              <a:ext uri="{FF2B5EF4-FFF2-40B4-BE49-F238E27FC236}">
                <a16:creationId xmlns:a16="http://schemas.microsoft.com/office/drawing/2014/main" id="{3E16B592-97F4-BF4F-95ED-AF3DCFFDBF77}"/>
              </a:ext>
            </a:extLst>
          </p:cNvPr>
          <p:cNvSpPr txBox="1"/>
          <p:nvPr/>
        </p:nvSpPr>
        <p:spPr>
          <a:xfrm>
            <a:off x="308866" y="7201955"/>
            <a:ext cx="886687" cy="261610"/>
          </a:xfrm>
          <a:prstGeom prst="rect">
            <a:avLst/>
          </a:prstGeom>
          <a:noFill/>
        </p:spPr>
        <p:txBody>
          <a:bodyPr wrap="square" rtlCol="0">
            <a:spAutoFit/>
          </a:bodyPr>
          <a:lstStyle/>
          <a:p>
            <a:r>
              <a:rPr lang="en-US" sz="1050" dirty="0">
                <a:solidFill>
                  <a:schemeClr val="tx1">
                    <a:lumMod val="65000"/>
                    <a:lumOff val="35000"/>
                  </a:schemeClr>
                </a:solidFill>
                <a:latin typeface="Georgia" panose="02040502050405020303" pitchFamily="18" charset="0"/>
              </a:rPr>
              <a:t>JavaScript:</a:t>
            </a:r>
          </a:p>
        </p:txBody>
      </p:sp>
      <p:sp>
        <p:nvSpPr>
          <p:cNvPr id="64" name="TextBox 63">
            <a:extLst>
              <a:ext uri="{FF2B5EF4-FFF2-40B4-BE49-F238E27FC236}">
                <a16:creationId xmlns:a16="http://schemas.microsoft.com/office/drawing/2014/main" id="{FD1841C0-2F52-CE45-B741-88967DCE2C23}"/>
              </a:ext>
            </a:extLst>
          </p:cNvPr>
          <p:cNvSpPr txBox="1"/>
          <p:nvPr/>
        </p:nvSpPr>
        <p:spPr>
          <a:xfrm>
            <a:off x="312580" y="7468807"/>
            <a:ext cx="886687" cy="261610"/>
          </a:xfrm>
          <a:prstGeom prst="rect">
            <a:avLst/>
          </a:prstGeom>
          <a:noFill/>
        </p:spPr>
        <p:txBody>
          <a:bodyPr wrap="square" rtlCol="0">
            <a:spAutoFit/>
          </a:bodyPr>
          <a:lstStyle/>
          <a:p>
            <a:r>
              <a:rPr lang="en-US" sz="1050" dirty="0">
                <a:solidFill>
                  <a:schemeClr val="tx1">
                    <a:lumMod val="65000"/>
                    <a:lumOff val="35000"/>
                  </a:schemeClr>
                </a:solidFill>
                <a:latin typeface="Georgia" panose="02040502050405020303" pitchFamily="18" charset="0"/>
              </a:rPr>
              <a:t>Python:</a:t>
            </a:r>
          </a:p>
        </p:txBody>
      </p:sp>
      <p:sp>
        <p:nvSpPr>
          <p:cNvPr id="73" name="TextBox 72">
            <a:extLst>
              <a:ext uri="{FF2B5EF4-FFF2-40B4-BE49-F238E27FC236}">
                <a16:creationId xmlns:a16="http://schemas.microsoft.com/office/drawing/2014/main" id="{269A4C51-B41F-1644-A220-CB608CEC2B43}"/>
              </a:ext>
            </a:extLst>
          </p:cNvPr>
          <p:cNvSpPr txBox="1"/>
          <p:nvPr/>
        </p:nvSpPr>
        <p:spPr>
          <a:xfrm>
            <a:off x="304882" y="7732865"/>
            <a:ext cx="886687" cy="261610"/>
          </a:xfrm>
          <a:prstGeom prst="rect">
            <a:avLst/>
          </a:prstGeom>
          <a:noFill/>
        </p:spPr>
        <p:txBody>
          <a:bodyPr wrap="square" rtlCol="0">
            <a:spAutoFit/>
          </a:bodyPr>
          <a:lstStyle/>
          <a:p>
            <a:r>
              <a:rPr lang="en-US" sz="1050" dirty="0">
                <a:solidFill>
                  <a:schemeClr val="tx1">
                    <a:lumMod val="65000"/>
                    <a:lumOff val="35000"/>
                  </a:schemeClr>
                </a:solidFill>
                <a:latin typeface="Georgia" panose="02040502050405020303" pitchFamily="18" charset="0"/>
              </a:rPr>
              <a:t>C#:</a:t>
            </a:r>
          </a:p>
        </p:txBody>
      </p:sp>
      <p:sp>
        <p:nvSpPr>
          <p:cNvPr id="74" name="Cube 73">
            <a:extLst>
              <a:ext uri="{FF2B5EF4-FFF2-40B4-BE49-F238E27FC236}">
                <a16:creationId xmlns:a16="http://schemas.microsoft.com/office/drawing/2014/main" id="{F9E3BCE5-76E3-F643-ADBD-2BA05650471C}"/>
              </a:ext>
            </a:extLst>
          </p:cNvPr>
          <p:cNvSpPr/>
          <p:nvPr/>
        </p:nvSpPr>
        <p:spPr>
          <a:xfrm flipH="1">
            <a:off x="1296869" y="6650909"/>
            <a:ext cx="1309446" cy="202268"/>
          </a:xfrm>
          <a:prstGeom prst="cube">
            <a:avLst>
              <a:gd name="adj" fmla="val 4215"/>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Cube 76">
            <a:extLst>
              <a:ext uri="{FF2B5EF4-FFF2-40B4-BE49-F238E27FC236}">
                <a16:creationId xmlns:a16="http://schemas.microsoft.com/office/drawing/2014/main" id="{42E4B540-3029-F947-8760-4618C818445C}"/>
              </a:ext>
            </a:extLst>
          </p:cNvPr>
          <p:cNvSpPr/>
          <p:nvPr/>
        </p:nvSpPr>
        <p:spPr>
          <a:xfrm flipH="1">
            <a:off x="1299821" y="6918872"/>
            <a:ext cx="1309446" cy="202268"/>
          </a:xfrm>
          <a:prstGeom prst="cube">
            <a:avLst>
              <a:gd name="adj" fmla="val 4215"/>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Cube 77">
            <a:extLst>
              <a:ext uri="{FF2B5EF4-FFF2-40B4-BE49-F238E27FC236}">
                <a16:creationId xmlns:a16="http://schemas.microsoft.com/office/drawing/2014/main" id="{D83E6531-B959-DC49-BE73-BB72F74AF355}"/>
              </a:ext>
            </a:extLst>
          </p:cNvPr>
          <p:cNvSpPr/>
          <p:nvPr/>
        </p:nvSpPr>
        <p:spPr>
          <a:xfrm flipH="1">
            <a:off x="1299821" y="7219054"/>
            <a:ext cx="1309446" cy="202268"/>
          </a:xfrm>
          <a:prstGeom prst="cube">
            <a:avLst>
              <a:gd name="adj" fmla="val 4215"/>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Cube 78">
            <a:extLst>
              <a:ext uri="{FF2B5EF4-FFF2-40B4-BE49-F238E27FC236}">
                <a16:creationId xmlns:a16="http://schemas.microsoft.com/office/drawing/2014/main" id="{DF1E45EB-1BED-F445-AA6C-EAE166BEF8E7}"/>
              </a:ext>
            </a:extLst>
          </p:cNvPr>
          <p:cNvSpPr/>
          <p:nvPr/>
        </p:nvSpPr>
        <p:spPr>
          <a:xfrm flipH="1">
            <a:off x="1304604" y="7490103"/>
            <a:ext cx="1309446" cy="202268"/>
          </a:xfrm>
          <a:prstGeom prst="cube">
            <a:avLst>
              <a:gd name="adj" fmla="val 4215"/>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Cube 79">
            <a:extLst>
              <a:ext uri="{FF2B5EF4-FFF2-40B4-BE49-F238E27FC236}">
                <a16:creationId xmlns:a16="http://schemas.microsoft.com/office/drawing/2014/main" id="{F9B62AEC-F253-DF4B-A7E1-7227D0FB747D}"/>
              </a:ext>
            </a:extLst>
          </p:cNvPr>
          <p:cNvSpPr/>
          <p:nvPr/>
        </p:nvSpPr>
        <p:spPr>
          <a:xfrm flipH="1">
            <a:off x="1304604" y="7785052"/>
            <a:ext cx="1309446" cy="202268"/>
          </a:xfrm>
          <a:prstGeom prst="cube">
            <a:avLst>
              <a:gd name="adj" fmla="val 4215"/>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20B54D00-6999-F341-B529-212403ED2291}"/>
              </a:ext>
            </a:extLst>
          </p:cNvPr>
          <p:cNvSpPr/>
          <p:nvPr/>
        </p:nvSpPr>
        <p:spPr>
          <a:xfrm>
            <a:off x="1339165" y="6682282"/>
            <a:ext cx="1211418" cy="118822"/>
          </a:xfrm>
          <a:prstGeom prst="rect">
            <a:avLst/>
          </a:prstGeom>
          <a:pattFill prst="ltUpDiag">
            <a:fgClr>
              <a:srgbClr val="002060"/>
            </a:fgClr>
            <a:bgClr>
              <a:schemeClr val="bg1"/>
            </a:bgClr>
          </a:pattFill>
          <a:ln>
            <a:noFill/>
          </a:ln>
          <a:effectLst>
            <a:outerShdw blurRad="50800" dist="38100" dir="5400000" algn="t" rotWithShape="0">
              <a:srgbClr val="00FFD4">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E5D82435-7B0E-1F4F-A50A-EA695CB6EC20}"/>
              </a:ext>
            </a:extLst>
          </p:cNvPr>
          <p:cNvSpPr/>
          <p:nvPr/>
        </p:nvSpPr>
        <p:spPr>
          <a:xfrm>
            <a:off x="1339165" y="6951091"/>
            <a:ext cx="1072868" cy="112556"/>
          </a:xfrm>
          <a:prstGeom prst="rect">
            <a:avLst/>
          </a:prstGeom>
          <a:pattFill prst="ltUpDiag">
            <a:fgClr>
              <a:srgbClr val="002060"/>
            </a:fgClr>
            <a:bgClr>
              <a:schemeClr val="bg1"/>
            </a:bgClr>
          </a:pattFill>
          <a:ln>
            <a:noFill/>
          </a:ln>
          <a:effectLst>
            <a:outerShdw blurRad="50800" dist="38100" dir="5400000" algn="t" rotWithShape="0">
              <a:srgbClr val="00FFD4">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A589749C-24A0-7F4A-A16B-99B2D20DCED8}"/>
              </a:ext>
            </a:extLst>
          </p:cNvPr>
          <p:cNvSpPr/>
          <p:nvPr/>
        </p:nvSpPr>
        <p:spPr>
          <a:xfrm>
            <a:off x="1339165" y="7259768"/>
            <a:ext cx="1069916" cy="107526"/>
          </a:xfrm>
          <a:prstGeom prst="rect">
            <a:avLst/>
          </a:prstGeom>
          <a:pattFill prst="ltUpDiag">
            <a:fgClr>
              <a:srgbClr val="002060"/>
            </a:fgClr>
            <a:bgClr>
              <a:schemeClr val="bg1"/>
            </a:bgClr>
          </a:pattFill>
          <a:ln>
            <a:noFill/>
          </a:ln>
          <a:effectLst>
            <a:outerShdw blurRad="50800" dist="38100" dir="5400000" algn="t" rotWithShape="0">
              <a:srgbClr val="00FFD4">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a:extLst>
              <a:ext uri="{FF2B5EF4-FFF2-40B4-BE49-F238E27FC236}">
                <a16:creationId xmlns:a16="http://schemas.microsoft.com/office/drawing/2014/main" id="{A5BCCEB9-9F3E-864A-814B-6DE9CF41FCEE}"/>
              </a:ext>
            </a:extLst>
          </p:cNvPr>
          <p:cNvSpPr/>
          <p:nvPr/>
        </p:nvSpPr>
        <p:spPr>
          <a:xfrm>
            <a:off x="1339165" y="7530695"/>
            <a:ext cx="754435" cy="125058"/>
          </a:xfrm>
          <a:prstGeom prst="rect">
            <a:avLst/>
          </a:prstGeom>
          <a:pattFill prst="ltUpDiag">
            <a:fgClr>
              <a:srgbClr val="002060"/>
            </a:fgClr>
            <a:bgClr>
              <a:schemeClr val="bg1"/>
            </a:bgClr>
          </a:pattFill>
          <a:ln>
            <a:noFill/>
          </a:ln>
          <a:effectLst>
            <a:outerShdw blurRad="50800" dist="38100" dir="5400000" algn="t" rotWithShape="0">
              <a:srgbClr val="00FFD4">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76EBAA52-48BE-0943-BA99-21B7126B09CA}"/>
              </a:ext>
            </a:extLst>
          </p:cNvPr>
          <p:cNvSpPr/>
          <p:nvPr/>
        </p:nvSpPr>
        <p:spPr>
          <a:xfrm>
            <a:off x="1344450" y="7825862"/>
            <a:ext cx="636750" cy="121249"/>
          </a:xfrm>
          <a:prstGeom prst="rect">
            <a:avLst/>
          </a:prstGeom>
          <a:pattFill prst="ltUpDiag">
            <a:fgClr>
              <a:srgbClr val="002060"/>
            </a:fgClr>
            <a:bgClr>
              <a:schemeClr val="bg1"/>
            </a:bgClr>
          </a:pattFill>
          <a:ln>
            <a:noFill/>
          </a:ln>
          <a:effectLst>
            <a:outerShdw blurRad="50800" dist="38100" dir="5400000" algn="t" rotWithShape="0">
              <a:srgbClr val="00FFD4">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Cube 90">
            <a:extLst>
              <a:ext uri="{FF2B5EF4-FFF2-40B4-BE49-F238E27FC236}">
                <a16:creationId xmlns:a16="http://schemas.microsoft.com/office/drawing/2014/main" id="{FBEF09A8-C513-3543-BC36-3D5A1F862C4C}"/>
              </a:ext>
            </a:extLst>
          </p:cNvPr>
          <p:cNvSpPr/>
          <p:nvPr/>
        </p:nvSpPr>
        <p:spPr>
          <a:xfrm flipH="1">
            <a:off x="204464" y="9621750"/>
            <a:ext cx="2450870" cy="1307167"/>
          </a:xfrm>
          <a:prstGeom prst="cube">
            <a:avLst>
              <a:gd name="adj" fmla="val 4215"/>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TextBox 91">
            <a:extLst>
              <a:ext uri="{FF2B5EF4-FFF2-40B4-BE49-F238E27FC236}">
                <a16:creationId xmlns:a16="http://schemas.microsoft.com/office/drawing/2014/main" id="{AC2FE155-CE20-1346-A6FA-B33BFFFEBB0D}"/>
              </a:ext>
            </a:extLst>
          </p:cNvPr>
          <p:cNvSpPr txBox="1"/>
          <p:nvPr/>
        </p:nvSpPr>
        <p:spPr>
          <a:xfrm>
            <a:off x="240921" y="9461002"/>
            <a:ext cx="2359342" cy="276999"/>
          </a:xfrm>
          <a:prstGeom prst="rect">
            <a:avLst/>
          </a:prstGeom>
          <a:noFill/>
        </p:spPr>
        <p:txBody>
          <a:bodyPr wrap="square" rtlCol="0">
            <a:spAutoFit/>
          </a:bodyPr>
          <a:lstStyle/>
          <a:p>
            <a:r>
              <a:rPr lang="en-US" sz="1200" b="1" dirty="0">
                <a:solidFill>
                  <a:srgbClr val="002060"/>
                </a:solidFill>
                <a:latin typeface="Felix Titling" panose="020F0502020204030204" pitchFamily="34" charset="0"/>
                <a:cs typeface="Felix Titling" panose="020F0502020204030204" pitchFamily="34" charset="0"/>
              </a:rPr>
              <a:t>Education</a:t>
            </a:r>
          </a:p>
        </p:txBody>
      </p:sp>
      <p:pic>
        <p:nvPicPr>
          <p:cNvPr id="6" name="Picture 5" descr="Shape&#10;&#10;Description automatically generated with low confidence">
            <a:extLst>
              <a:ext uri="{FF2B5EF4-FFF2-40B4-BE49-F238E27FC236}">
                <a16:creationId xmlns:a16="http://schemas.microsoft.com/office/drawing/2014/main" id="{9D13C07E-60B7-E046-85A3-C9916590F781}"/>
              </a:ext>
            </a:extLst>
          </p:cNvPr>
          <p:cNvPicPr>
            <a:picLocks noChangeAspect="1"/>
          </p:cNvPicPr>
          <p:nvPr/>
        </p:nvPicPr>
        <p:blipFill>
          <a:blip r:embed="rId5">
            <a:duotone>
              <a:prstClr val="black"/>
              <a:srgbClr val="00FFD4">
                <a:tint val="45000"/>
                <a:satMod val="400000"/>
              </a:srgbClr>
            </a:duotone>
          </a:blip>
          <a:stretch>
            <a:fillRect/>
          </a:stretch>
        </p:blipFill>
        <p:spPr>
          <a:xfrm>
            <a:off x="303352" y="11205851"/>
            <a:ext cx="429348" cy="429348"/>
          </a:xfrm>
          <a:prstGeom prst="rect">
            <a:avLst/>
          </a:prstGeom>
          <a:effectLst>
            <a:glow rad="12700">
              <a:schemeClr val="bg1"/>
            </a:glow>
            <a:outerShdw blurRad="50800" dist="635" dir="13620000" algn="ctr" rotWithShape="0">
              <a:srgbClr val="00FFD4"/>
            </a:outerShdw>
          </a:effectLst>
        </p:spPr>
      </p:pic>
      <p:pic>
        <p:nvPicPr>
          <p:cNvPr id="8" name="Picture 7" descr="Shape&#10;&#10;Description automatically generated with low confidence">
            <a:extLst>
              <a:ext uri="{FF2B5EF4-FFF2-40B4-BE49-F238E27FC236}">
                <a16:creationId xmlns:a16="http://schemas.microsoft.com/office/drawing/2014/main" id="{0A23B294-12DA-C64E-882E-312715AD0A3D}"/>
              </a:ext>
            </a:extLst>
          </p:cNvPr>
          <p:cNvPicPr>
            <a:picLocks noChangeAspect="1"/>
          </p:cNvPicPr>
          <p:nvPr/>
        </p:nvPicPr>
        <p:blipFill>
          <a:blip r:embed="rId6">
            <a:duotone>
              <a:prstClr val="black"/>
              <a:srgbClr val="00FFD4">
                <a:tint val="45000"/>
                <a:satMod val="400000"/>
              </a:srgbClr>
            </a:duotone>
          </a:blip>
          <a:stretch>
            <a:fillRect/>
          </a:stretch>
        </p:blipFill>
        <p:spPr>
          <a:xfrm>
            <a:off x="1247556" y="11205851"/>
            <a:ext cx="429348" cy="429348"/>
          </a:xfrm>
          <a:prstGeom prst="rect">
            <a:avLst/>
          </a:prstGeom>
          <a:effectLst>
            <a:glow rad="12700">
              <a:schemeClr val="bg1"/>
            </a:glow>
            <a:outerShdw blurRad="50800" dist="635" dir="13620000" algn="ctr" rotWithShape="0">
              <a:srgbClr val="00FFD4"/>
            </a:outerShdw>
          </a:effectLst>
        </p:spPr>
      </p:pic>
      <p:pic>
        <p:nvPicPr>
          <p:cNvPr id="10" name="Picture 9" descr="Shape&#10;&#10;Description automatically generated with low confidence">
            <a:extLst>
              <a:ext uri="{FF2B5EF4-FFF2-40B4-BE49-F238E27FC236}">
                <a16:creationId xmlns:a16="http://schemas.microsoft.com/office/drawing/2014/main" id="{6E6C2BDC-CC3B-0844-889E-B81B1DB2780A}"/>
              </a:ext>
            </a:extLst>
          </p:cNvPr>
          <p:cNvPicPr>
            <a:picLocks noChangeAspect="1"/>
          </p:cNvPicPr>
          <p:nvPr/>
        </p:nvPicPr>
        <p:blipFill>
          <a:blip r:embed="rId7"/>
          <a:stretch>
            <a:fillRect/>
          </a:stretch>
        </p:blipFill>
        <p:spPr>
          <a:xfrm>
            <a:off x="2191761" y="11205851"/>
            <a:ext cx="429349" cy="429349"/>
          </a:xfrm>
          <a:prstGeom prst="rect">
            <a:avLst/>
          </a:prstGeom>
          <a:effectLst>
            <a:glow rad="12700">
              <a:schemeClr val="bg1"/>
            </a:glow>
            <a:outerShdw blurRad="50800" dist="635" dir="13620000" algn="ctr" rotWithShape="0">
              <a:srgbClr val="00FFD4"/>
            </a:outerShdw>
          </a:effectLst>
        </p:spPr>
      </p:pic>
      <p:pic>
        <p:nvPicPr>
          <p:cNvPr id="13" name="Picture 12" descr="Shape&#10;&#10;Description automatically generated with low confidence">
            <a:extLst>
              <a:ext uri="{FF2B5EF4-FFF2-40B4-BE49-F238E27FC236}">
                <a16:creationId xmlns:a16="http://schemas.microsoft.com/office/drawing/2014/main" id="{DA930E68-5339-FE44-B269-EBB8EAA09639}"/>
              </a:ext>
            </a:extLst>
          </p:cNvPr>
          <p:cNvPicPr>
            <a:picLocks noChangeAspect="1"/>
          </p:cNvPicPr>
          <p:nvPr/>
        </p:nvPicPr>
        <p:blipFill>
          <a:blip r:embed="rId8"/>
          <a:stretch>
            <a:fillRect/>
          </a:stretch>
        </p:blipFill>
        <p:spPr>
          <a:xfrm>
            <a:off x="1247556" y="11666531"/>
            <a:ext cx="392669" cy="392669"/>
          </a:xfrm>
          <a:prstGeom prst="rect">
            <a:avLst/>
          </a:prstGeom>
          <a:effectLst>
            <a:glow rad="12700">
              <a:schemeClr val="bg1"/>
            </a:glow>
            <a:outerShdw blurRad="50800" dist="635" dir="13620000" algn="ctr" rotWithShape="0">
              <a:srgbClr val="00FFD4"/>
            </a:outerShdw>
          </a:effectLst>
        </p:spPr>
      </p:pic>
      <p:pic>
        <p:nvPicPr>
          <p:cNvPr id="15" name="Picture 14" descr="Shape&#10;&#10;Description automatically generated with low confidence">
            <a:extLst>
              <a:ext uri="{FF2B5EF4-FFF2-40B4-BE49-F238E27FC236}">
                <a16:creationId xmlns:a16="http://schemas.microsoft.com/office/drawing/2014/main" id="{C68C46A0-EA65-3542-93A0-88F56E2EDDCA}"/>
              </a:ext>
            </a:extLst>
          </p:cNvPr>
          <p:cNvPicPr>
            <a:picLocks noChangeAspect="1"/>
          </p:cNvPicPr>
          <p:nvPr/>
        </p:nvPicPr>
        <p:blipFill>
          <a:blip r:embed="rId9"/>
          <a:stretch>
            <a:fillRect/>
          </a:stretch>
        </p:blipFill>
        <p:spPr>
          <a:xfrm>
            <a:off x="2214085" y="11652940"/>
            <a:ext cx="416072" cy="416072"/>
          </a:xfrm>
          <a:prstGeom prst="rect">
            <a:avLst/>
          </a:prstGeom>
          <a:effectLst>
            <a:glow rad="12700">
              <a:schemeClr val="bg1"/>
            </a:glow>
            <a:outerShdw blurRad="50800" dist="635" dir="13620000" algn="ctr" rotWithShape="0">
              <a:srgbClr val="00FFD4"/>
            </a:outerShdw>
          </a:effectLst>
        </p:spPr>
      </p:pic>
      <p:pic>
        <p:nvPicPr>
          <p:cNvPr id="23" name="Picture 22" descr="Shape&#10;&#10;Description automatically generated with low confidence">
            <a:extLst>
              <a:ext uri="{FF2B5EF4-FFF2-40B4-BE49-F238E27FC236}">
                <a16:creationId xmlns:a16="http://schemas.microsoft.com/office/drawing/2014/main" id="{B7C29468-788B-4847-AE7C-0B8DDC3C7BEF}"/>
              </a:ext>
            </a:extLst>
          </p:cNvPr>
          <p:cNvPicPr>
            <a:picLocks noChangeAspect="1"/>
          </p:cNvPicPr>
          <p:nvPr/>
        </p:nvPicPr>
        <p:blipFill>
          <a:blip r:embed="rId10"/>
          <a:stretch>
            <a:fillRect/>
          </a:stretch>
        </p:blipFill>
        <p:spPr>
          <a:xfrm>
            <a:off x="322861" y="11629852"/>
            <a:ext cx="429348" cy="429348"/>
          </a:xfrm>
          <a:prstGeom prst="rect">
            <a:avLst/>
          </a:prstGeom>
          <a:effectLst>
            <a:glow rad="12700">
              <a:schemeClr val="bg1"/>
            </a:glow>
            <a:outerShdw blurRad="50800" dist="635" dir="13620000" algn="ctr" rotWithShape="0">
              <a:srgbClr val="00FFD4"/>
            </a:outerShdw>
          </a:effectLst>
        </p:spPr>
      </p:pic>
      <p:sp>
        <p:nvSpPr>
          <p:cNvPr id="93" name="TextBox 92">
            <a:extLst>
              <a:ext uri="{FF2B5EF4-FFF2-40B4-BE49-F238E27FC236}">
                <a16:creationId xmlns:a16="http://schemas.microsoft.com/office/drawing/2014/main" id="{50A15ABD-F3A2-1042-B379-5D8E4D9AE897}"/>
              </a:ext>
            </a:extLst>
          </p:cNvPr>
          <p:cNvSpPr txBox="1"/>
          <p:nvPr/>
        </p:nvSpPr>
        <p:spPr>
          <a:xfrm>
            <a:off x="285941" y="9735911"/>
            <a:ext cx="2399187" cy="415498"/>
          </a:xfrm>
          <a:prstGeom prst="rect">
            <a:avLst/>
          </a:prstGeom>
          <a:noFill/>
        </p:spPr>
        <p:txBody>
          <a:bodyPr wrap="square" rtlCol="0">
            <a:spAutoFit/>
          </a:bodyPr>
          <a:lstStyle/>
          <a:p>
            <a:r>
              <a:rPr lang="en-US" sz="1050" i="1" dirty="0">
                <a:solidFill>
                  <a:srgbClr val="002060"/>
                </a:solidFill>
                <a:latin typeface="Georgia" panose="02040502050405020303" pitchFamily="18" charset="0"/>
              </a:rPr>
              <a:t>Harvard Ext School </a:t>
            </a:r>
            <a:r>
              <a:rPr lang="en-US" sz="1050" i="1" dirty="0">
                <a:solidFill>
                  <a:schemeClr val="tx1">
                    <a:lumMod val="65000"/>
                    <a:lumOff val="35000"/>
                  </a:schemeClr>
                </a:solidFill>
                <a:latin typeface="Georgia" panose="02040502050405020303" pitchFamily="18" charset="0"/>
              </a:rPr>
              <a:t>: 09/19 – 03/20</a:t>
            </a:r>
          </a:p>
          <a:p>
            <a:pPr marL="171450" indent="-171450">
              <a:buFont typeface="Arial" panose="020B0604020202020204" pitchFamily="34" charset="0"/>
              <a:buChar char="•"/>
            </a:pPr>
            <a:r>
              <a:rPr lang="en-US" sz="1050" i="1" dirty="0">
                <a:solidFill>
                  <a:schemeClr val="tx1">
                    <a:lumMod val="65000"/>
                    <a:lumOff val="35000"/>
                  </a:schemeClr>
                </a:solidFill>
                <a:latin typeface="Georgia" panose="02040502050405020303" pitchFamily="18" charset="0"/>
              </a:rPr>
              <a:t>Bootcamp – Full-Stack Dev</a:t>
            </a:r>
          </a:p>
        </p:txBody>
      </p:sp>
      <p:sp>
        <p:nvSpPr>
          <p:cNvPr id="94" name="TextBox 93">
            <a:extLst>
              <a:ext uri="{FF2B5EF4-FFF2-40B4-BE49-F238E27FC236}">
                <a16:creationId xmlns:a16="http://schemas.microsoft.com/office/drawing/2014/main" id="{ED9CDA56-C09F-1F4D-9455-9548C947CF71}"/>
              </a:ext>
            </a:extLst>
          </p:cNvPr>
          <p:cNvSpPr txBox="1"/>
          <p:nvPr/>
        </p:nvSpPr>
        <p:spPr>
          <a:xfrm>
            <a:off x="262636" y="10193528"/>
            <a:ext cx="2484747" cy="738664"/>
          </a:xfrm>
          <a:prstGeom prst="rect">
            <a:avLst/>
          </a:prstGeom>
          <a:noFill/>
        </p:spPr>
        <p:txBody>
          <a:bodyPr wrap="square" rtlCol="0">
            <a:spAutoFit/>
          </a:bodyPr>
          <a:lstStyle/>
          <a:p>
            <a:r>
              <a:rPr lang="en-US" sz="1050" i="1" dirty="0">
                <a:solidFill>
                  <a:srgbClr val="002060"/>
                </a:solidFill>
                <a:latin typeface="Georgia" panose="02040502050405020303" pitchFamily="18" charset="0"/>
              </a:rPr>
              <a:t>Multiple Online Courses </a:t>
            </a:r>
            <a:r>
              <a:rPr lang="en-US" sz="1050" i="1" dirty="0">
                <a:solidFill>
                  <a:schemeClr val="tx1">
                    <a:lumMod val="65000"/>
                    <a:lumOff val="35000"/>
                  </a:schemeClr>
                </a:solidFill>
                <a:latin typeface="Georgia" panose="02040502050405020303" pitchFamily="18" charset="0"/>
              </a:rPr>
              <a:t>: 04 /20 – </a:t>
            </a:r>
          </a:p>
          <a:p>
            <a:r>
              <a:rPr lang="en-US" sz="1050" i="1" dirty="0">
                <a:solidFill>
                  <a:schemeClr val="tx1">
                    <a:lumMod val="65000"/>
                    <a:lumOff val="35000"/>
                  </a:schemeClr>
                </a:solidFill>
                <a:latin typeface="Georgia" panose="02040502050405020303" pitchFamily="18" charset="0"/>
              </a:rPr>
              <a:t>01 / 22</a:t>
            </a:r>
          </a:p>
          <a:p>
            <a:pPr marL="171450" indent="-171450">
              <a:buFont typeface="Arial" panose="020B0604020202020204" pitchFamily="34" charset="0"/>
              <a:buChar char="•"/>
            </a:pPr>
            <a:r>
              <a:rPr lang="en-US" sz="1050" i="1" dirty="0">
                <a:solidFill>
                  <a:schemeClr val="tx1">
                    <a:lumMod val="65000"/>
                    <a:lumOff val="35000"/>
                  </a:schemeClr>
                </a:solidFill>
                <a:latin typeface="Georgia" panose="02040502050405020303" pitchFamily="18" charset="0"/>
              </a:rPr>
              <a:t>Udemy / SkillShare / FreeCodeCamp / ThreeJourney</a:t>
            </a:r>
          </a:p>
        </p:txBody>
      </p:sp>
      <p:sp>
        <p:nvSpPr>
          <p:cNvPr id="95" name="TextBox 94">
            <a:extLst>
              <a:ext uri="{FF2B5EF4-FFF2-40B4-BE49-F238E27FC236}">
                <a16:creationId xmlns:a16="http://schemas.microsoft.com/office/drawing/2014/main" id="{A025DA95-5106-A44A-9216-E2B153E9CB83}"/>
              </a:ext>
            </a:extLst>
          </p:cNvPr>
          <p:cNvSpPr txBox="1"/>
          <p:nvPr/>
        </p:nvSpPr>
        <p:spPr>
          <a:xfrm>
            <a:off x="6487711" y="7551233"/>
            <a:ext cx="2534614" cy="369332"/>
          </a:xfrm>
          <a:prstGeom prst="rect">
            <a:avLst/>
          </a:prstGeom>
          <a:noFill/>
        </p:spPr>
        <p:txBody>
          <a:bodyPr wrap="square" rtlCol="0">
            <a:spAutoFit/>
          </a:bodyPr>
          <a:lstStyle/>
          <a:p>
            <a:r>
              <a:rPr lang="en-US" dirty="0">
                <a:solidFill>
                  <a:srgbClr val="002060"/>
                </a:solidFill>
                <a:latin typeface="Times New Roman" panose="02020603050405020304" pitchFamily="18" charset="0"/>
                <a:cs typeface="Times New Roman" panose="02020603050405020304" pitchFamily="18" charset="0"/>
              </a:rPr>
              <a:t>3D-Time</a:t>
            </a:r>
            <a:r>
              <a:rPr lang="el-GR" dirty="0">
                <a:solidFill>
                  <a:srgbClr val="002060"/>
                </a:solidFill>
                <a:latin typeface="Times New Roman" panose="02020603050405020304" pitchFamily="18" charset="0"/>
                <a:cs typeface="Times New Roman" panose="02020603050405020304" pitchFamily="18" charset="0"/>
              </a:rPr>
              <a:t> Δ</a:t>
            </a:r>
            <a:r>
              <a:rPr lang="en-US" dirty="0">
                <a:solidFill>
                  <a:srgbClr val="002060"/>
                </a:solidFill>
                <a:latin typeface="Times New Roman" panose="02020603050405020304" pitchFamily="18" charset="0"/>
                <a:cs typeface="Times New Roman" panose="02020603050405020304" pitchFamily="18" charset="0"/>
              </a:rPr>
              <a:t> Design Demo</a:t>
            </a:r>
          </a:p>
        </p:txBody>
      </p:sp>
      <p:sp>
        <p:nvSpPr>
          <p:cNvPr id="25" name="TextBox 24">
            <a:extLst>
              <a:ext uri="{FF2B5EF4-FFF2-40B4-BE49-F238E27FC236}">
                <a16:creationId xmlns:a16="http://schemas.microsoft.com/office/drawing/2014/main" id="{30738C11-CD3E-FF43-9F31-A9FFF12E3D14}"/>
              </a:ext>
            </a:extLst>
          </p:cNvPr>
          <p:cNvSpPr txBox="1"/>
          <p:nvPr/>
        </p:nvSpPr>
        <p:spPr>
          <a:xfrm>
            <a:off x="3457575" y="8043383"/>
            <a:ext cx="2620494" cy="1015663"/>
          </a:xfrm>
          <a:prstGeom prst="rect">
            <a:avLst/>
          </a:prstGeom>
          <a:noFill/>
        </p:spPr>
        <p:txBody>
          <a:bodyPr wrap="square" rtlCol="0">
            <a:spAutoFit/>
          </a:bodyPr>
          <a:lstStyle/>
          <a:p>
            <a:r>
              <a:rPr lang="en-US" sz="1200" dirty="0">
                <a:solidFill>
                  <a:schemeClr val="tx1">
                    <a:lumMod val="65000"/>
                    <a:lumOff val="35000"/>
                  </a:schemeClr>
                </a:solidFill>
                <a:latin typeface="Times New Roman" panose="02020603050405020304" pitchFamily="18" charset="0"/>
                <a:cs typeface="Times New Roman" panose="02020603050405020304" pitchFamily="18" charset="0"/>
              </a:rPr>
              <a:t>A Three-Dimensional Experience that where I take my previous website portfolio and give it a third dimension. Almost everything I have built for web is in this </a:t>
            </a:r>
            <a:r>
              <a:rPr lang="en-US" sz="1200" u="sng" dirty="0">
                <a:solidFill>
                  <a:schemeClr val="tx1">
                    <a:lumMod val="65000"/>
                    <a:lumOff val="35000"/>
                  </a:schemeClr>
                </a:solidFill>
                <a:uFill>
                  <a:solidFill>
                    <a:srgbClr val="00FFD4"/>
                  </a:solidFill>
                </a:uFill>
                <a:latin typeface="Times New Roman" panose="02020603050405020304" pitchFamily="18" charset="0"/>
                <a:cs typeface="Times New Roman" panose="02020603050405020304" pitchFamily="18" charset="0"/>
              </a:rPr>
              <a:t>Web Space or </a:t>
            </a:r>
            <a:r>
              <a:rPr lang="el-GR" sz="1200" u="sng" dirty="0">
                <a:solidFill>
                  <a:schemeClr val="tx1">
                    <a:lumMod val="65000"/>
                    <a:lumOff val="35000"/>
                  </a:schemeClr>
                </a:solidFill>
                <a:uFill>
                  <a:solidFill>
                    <a:srgbClr val="00FFD4"/>
                  </a:solidFill>
                </a:uFill>
                <a:latin typeface="Times New Roman" panose="02020603050405020304" pitchFamily="18" charset="0"/>
                <a:cs typeface="Times New Roman" panose="02020603050405020304" pitchFamily="18" charset="0"/>
              </a:rPr>
              <a:t>Δ</a:t>
            </a:r>
            <a:r>
              <a:rPr lang="en-US" sz="1200" u="sng" dirty="0">
                <a:solidFill>
                  <a:schemeClr val="tx1">
                    <a:lumMod val="65000"/>
                    <a:lumOff val="35000"/>
                  </a:schemeClr>
                </a:solidFill>
                <a:uFill>
                  <a:solidFill>
                    <a:srgbClr val="00FFD4"/>
                  </a:solidFill>
                </a:uFill>
                <a:latin typeface="Times New Roman" panose="02020603050405020304" pitchFamily="18" charset="0"/>
                <a:cs typeface="Times New Roman" panose="02020603050405020304" pitchFamily="18" charset="0"/>
              </a:rPr>
              <a:t> </a:t>
            </a:r>
          </a:p>
        </p:txBody>
      </p:sp>
      <p:sp>
        <p:nvSpPr>
          <p:cNvPr id="97" name="TextBox 96">
            <a:extLst>
              <a:ext uri="{FF2B5EF4-FFF2-40B4-BE49-F238E27FC236}">
                <a16:creationId xmlns:a16="http://schemas.microsoft.com/office/drawing/2014/main" id="{E95DFC5B-F20D-7340-9959-295D5B63F73A}"/>
              </a:ext>
            </a:extLst>
          </p:cNvPr>
          <p:cNvSpPr txBox="1"/>
          <p:nvPr/>
        </p:nvSpPr>
        <p:spPr>
          <a:xfrm>
            <a:off x="6641858" y="8083833"/>
            <a:ext cx="2500313" cy="830997"/>
          </a:xfrm>
          <a:prstGeom prst="rect">
            <a:avLst/>
          </a:prstGeom>
          <a:noFill/>
        </p:spPr>
        <p:txBody>
          <a:bodyPr wrap="square" rtlCol="0">
            <a:spAutoFit/>
          </a:bodyPr>
          <a:lstStyle/>
          <a:p>
            <a:r>
              <a:rPr lang="en-US" sz="1200" dirty="0">
                <a:solidFill>
                  <a:schemeClr val="tx1">
                    <a:lumMod val="65000"/>
                    <a:lumOff val="35000"/>
                  </a:schemeClr>
                </a:solidFill>
                <a:latin typeface="Times New Roman" panose="02020603050405020304" pitchFamily="18" charset="0"/>
                <a:cs typeface="Times New Roman" panose="02020603050405020304" pitchFamily="18" charset="0"/>
              </a:rPr>
              <a:t>A Three-Dimensional Experience where the user, can witness a design of a three-dimensional application I am in the process of building. </a:t>
            </a:r>
          </a:p>
        </p:txBody>
      </p:sp>
      <p:sp>
        <p:nvSpPr>
          <p:cNvPr id="98" name="TextBox 97">
            <a:extLst>
              <a:ext uri="{FF2B5EF4-FFF2-40B4-BE49-F238E27FC236}">
                <a16:creationId xmlns:a16="http://schemas.microsoft.com/office/drawing/2014/main" id="{82A4BD64-4E5F-6E4C-B948-9270D173E64E}"/>
              </a:ext>
            </a:extLst>
          </p:cNvPr>
          <p:cNvSpPr txBox="1"/>
          <p:nvPr/>
        </p:nvSpPr>
        <p:spPr>
          <a:xfrm>
            <a:off x="3424567" y="10562860"/>
            <a:ext cx="2500313" cy="1015663"/>
          </a:xfrm>
          <a:prstGeom prst="rect">
            <a:avLst/>
          </a:prstGeom>
          <a:noFill/>
        </p:spPr>
        <p:txBody>
          <a:bodyPr wrap="square" rtlCol="0">
            <a:spAutoFit/>
          </a:bodyPr>
          <a:lstStyle/>
          <a:p>
            <a:r>
              <a:rPr lang="en-US" sz="1200" dirty="0">
                <a:solidFill>
                  <a:schemeClr val="tx1">
                    <a:lumMod val="65000"/>
                    <a:lumOff val="35000"/>
                  </a:schemeClr>
                </a:solidFill>
                <a:latin typeface="Times New Roman" panose="02020603050405020304" pitchFamily="18" charset="0"/>
                <a:cs typeface="Times New Roman" panose="02020603050405020304" pitchFamily="18" charset="0"/>
              </a:rPr>
              <a:t>A Three-Dimensional Experience where the user can change the transformation of a mesh. Basic transformations are position, rotation, and scale.</a:t>
            </a:r>
          </a:p>
        </p:txBody>
      </p:sp>
      <p:sp>
        <p:nvSpPr>
          <p:cNvPr id="99" name="TextBox 98">
            <a:extLst>
              <a:ext uri="{FF2B5EF4-FFF2-40B4-BE49-F238E27FC236}">
                <a16:creationId xmlns:a16="http://schemas.microsoft.com/office/drawing/2014/main" id="{092D51DC-9974-534A-B6B8-2DF2C2580308}"/>
              </a:ext>
            </a:extLst>
          </p:cNvPr>
          <p:cNvSpPr txBox="1"/>
          <p:nvPr/>
        </p:nvSpPr>
        <p:spPr>
          <a:xfrm>
            <a:off x="6691875" y="10589528"/>
            <a:ext cx="2500313" cy="1015663"/>
          </a:xfrm>
          <a:prstGeom prst="rect">
            <a:avLst/>
          </a:prstGeom>
          <a:noFill/>
        </p:spPr>
        <p:txBody>
          <a:bodyPr wrap="square" rtlCol="0">
            <a:spAutoFit/>
          </a:bodyPr>
          <a:lstStyle/>
          <a:p>
            <a:r>
              <a:rPr lang="en-US" sz="1200" dirty="0">
                <a:solidFill>
                  <a:schemeClr val="tx1">
                    <a:lumMod val="65000"/>
                    <a:lumOff val="35000"/>
                  </a:schemeClr>
                </a:solidFill>
                <a:latin typeface="Times New Roman" panose="02020603050405020304" pitchFamily="18" charset="0"/>
                <a:cs typeface="Times New Roman" panose="02020603050405020304" pitchFamily="18" charset="0"/>
              </a:rPr>
              <a:t>A D3.js data visualization that focuses on the analysis of crypto price changes and increases and decreases over time. The page links to different types of visualizations.</a:t>
            </a:r>
          </a:p>
        </p:txBody>
      </p:sp>
      <p:sp>
        <p:nvSpPr>
          <p:cNvPr id="100" name="TextBox 99">
            <a:extLst>
              <a:ext uri="{FF2B5EF4-FFF2-40B4-BE49-F238E27FC236}">
                <a16:creationId xmlns:a16="http://schemas.microsoft.com/office/drawing/2014/main" id="{51A057CD-9757-DA46-B775-0C373B7A77C0}"/>
              </a:ext>
            </a:extLst>
          </p:cNvPr>
          <p:cNvSpPr txBox="1"/>
          <p:nvPr/>
        </p:nvSpPr>
        <p:spPr>
          <a:xfrm>
            <a:off x="6566484" y="10003200"/>
            <a:ext cx="2794857" cy="369332"/>
          </a:xfrm>
          <a:prstGeom prst="rect">
            <a:avLst/>
          </a:prstGeom>
          <a:noFill/>
        </p:spPr>
        <p:txBody>
          <a:bodyPr wrap="square" rtlCol="0">
            <a:spAutoFit/>
          </a:bodyPr>
          <a:lstStyle/>
          <a:p>
            <a:r>
              <a:rPr lang="en-US" dirty="0">
                <a:solidFill>
                  <a:srgbClr val="002060"/>
                </a:solidFill>
                <a:latin typeface="Times New Roman" panose="02020603050405020304" pitchFamily="18" charset="0"/>
                <a:cs typeface="Times New Roman" panose="02020603050405020304" pitchFamily="18" charset="0"/>
              </a:rPr>
              <a:t>D3-Crytpo-Analysis</a:t>
            </a:r>
          </a:p>
        </p:txBody>
      </p:sp>
      <p:sp>
        <p:nvSpPr>
          <p:cNvPr id="27" name="TextBox 26">
            <a:extLst>
              <a:ext uri="{FF2B5EF4-FFF2-40B4-BE49-F238E27FC236}">
                <a16:creationId xmlns:a16="http://schemas.microsoft.com/office/drawing/2014/main" id="{3B304695-AE11-FD4E-B339-B78FA6CC9583}"/>
              </a:ext>
            </a:extLst>
          </p:cNvPr>
          <p:cNvSpPr txBox="1"/>
          <p:nvPr/>
        </p:nvSpPr>
        <p:spPr>
          <a:xfrm>
            <a:off x="3586163" y="9185457"/>
            <a:ext cx="2235033" cy="253916"/>
          </a:xfrm>
          <a:prstGeom prst="rect">
            <a:avLst/>
          </a:prstGeom>
          <a:solidFill>
            <a:srgbClr val="002060"/>
          </a:solidFill>
          <a:effectLst>
            <a:outerShdw blurRad="50800" dist="38100" dir="5400000" algn="t" rotWithShape="0">
              <a:prstClr val="black">
                <a:alpha val="40000"/>
              </a:prstClr>
            </a:outerShdw>
          </a:effectLst>
        </p:spPr>
        <p:txBody>
          <a:bodyPr wrap="square" rtlCol="0">
            <a:spAutoFit/>
          </a:bodyPr>
          <a:lstStyle/>
          <a:p>
            <a:r>
              <a:rPr lang="en-US" sz="1050" dirty="0">
                <a:solidFill>
                  <a:schemeClr val="bg1">
                    <a:lumMod val="95000"/>
                  </a:schemeClr>
                </a:solidFill>
                <a:latin typeface="Times New Roman" panose="02020603050405020304" pitchFamily="18" charset="0"/>
                <a:cs typeface="Times New Roman" panose="02020603050405020304" pitchFamily="18" charset="0"/>
              </a:rPr>
              <a:t>Link:</a:t>
            </a:r>
            <a:r>
              <a:rPr lang="en-US" sz="1050" dirty="0">
                <a:latin typeface="Times New Roman" panose="02020603050405020304" pitchFamily="18" charset="0"/>
                <a:cs typeface="Times New Roman" panose="02020603050405020304" pitchFamily="18" charset="0"/>
              </a:rPr>
              <a:t> </a:t>
            </a:r>
            <a:r>
              <a:rPr lang="en-US" sz="1050" dirty="0">
                <a:solidFill>
                  <a:srgbClr val="00C2AA"/>
                </a:solidFill>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https://bit.ly/Portfolio-</a:t>
            </a:r>
            <a:r>
              <a:rPr lang="el-GR" sz="1050" dirty="0">
                <a:solidFill>
                  <a:srgbClr val="00C2AA"/>
                </a:solidFill>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Δ2</a:t>
            </a:r>
            <a:endParaRPr lang="en-US" sz="1050" dirty="0">
              <a:solidFill>
                <a:srgbClr val="00C2AA"/>
              </a:solidFill>
              <a:latin typeface="Times New Roman" panose="02020603050405020304" pitchFamily="18" charset="0"/>
              <a:cs typeface="Times New Roman" panose="02020603050405020304" pitchFamily="18" charset="0"/>
            </a:endParaRPr>
          </a:p>
        </p:txBody>
      </p:sp>
      <p:sp>
        <p:nvSpPr>
          <p:cNvPr id="101" name="TextBox 100">
            <a:extLst>
              <a:ext uri="{FF2B5EF4-FFF2-40B4-BE49-F238E27FC236}">
                <a16:creationId xmlns:a16="http://schemas.microsoft.com/office/drawing/2014/main" id="{59EBC5FC-4A05-FE45-B27A-578F4D1E7008}"/>
              </a:ext>
            </a:extLst>
          </p:cNvPr>
          <p:cNvSpPr txBox="1"/>
          <p:nvPr/>
        </p:nvSpPr>
        <p:spPr>
          <a:xfrm>
            <a:off x="6697200" y="9198896"/>
            <a:ext cx="2549584" cy="253916"/>
          </a:xfrm>
          <a:prstGeom prst="rect">
            <a:avLst/>
          </a:prstGeom>
          <a:solidFill>
            <a:srgbClr val="002060"/>
          </a:solidFill>
          <a:effectLst>
            <a:outerShdw blurRad="50800" dist="38100" dir="5400000" algn="t" rotWithShape="0">
              <a:prstClr val="black">
                <a:alpha val="40000"/>
              </a:prstClr>
            </a:outerShdw>
          </a:effectLst>
        </p:spPr>
        <p:txBody>
          <a:bodyPr wrap="square" rtlCol="0">
            <a:spAutoFit/>
          </a:bodyPr>
          <a:lstStyle/>
          <a:p>
            <a:r>
              <a:rPr lang="en-US" sz="1050" dirty="0">
                <a:solidFill>
                  <a:schemeClr val="bg1">
                    <a:lumMod val="95000"/>
                  </a:schemeClr>
                </a:solidFill>
                <a:latin typeface="Times New Roman" panose="02020603050405020304" pitchFamily="18" charset="0"/>
                <a:cs typeface="Times New Roman" panose="02020603050405020304" pitchFamily="18" charset="0"/>
              </a:rPr>
              <a:t>Link</a:t>
            </a:r>
            <a:r>
              <a:rPr lang="en-US" sz="1050" dirty="0">
                <a:solidFill>
                  <a:srgbClr val="00C2AA"/>
                </a:solidFill>
                <a:latin typeface="Times New Roman" panose="02020603050405020304" pitchFamily="18" charset="0"/>
                <a:cs typeface="Times New Roman" panose="02020603050405020304" pitchFamily="18" charset="0"/>
              </a:rPr>
              <a:t>: </a:t>
            </a:r>
            <a:r>
              <a:rPr lang="en-US" sz="1050" dirty="0">
                <a:solidFill>
                  <a:srgbClr val="00C2AA"/>
                </a:solidFill>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https://bit.ly/Time</a:t>
            </a:r>
            <a:r>
              <a:rPr lang="el-GR" sz="1050" dirty="0">
                <a:solidFill>
                  <a:srgbClr val="00C2AA"/>
                </a:solidFill>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Δ</a:t>
            </a:r>
            <a:r>
              <a:rPr lang="en-US" sz="1050" dirty="0">
                <a:solidFill>
                  <a:srgbClr val="00C2AA"/>
                </a:solidFill>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DesignDemo</a:t>
            </a:r>
            <a:endParaRPr lang="en-US" sz="1050" dirty="0">
              <a:solidFill>
                <a:srgbClr val="00C2AA"/>
              </a:solidFill>
              <a:latin typeface="Times New Roman" panose="02020603050405020304" pitchFamily="18" charset="0"/>
              <a:cs typeface="Times New Roman" panose="02020603050405020304" pitchFamily="18" charset="0"/>
            </a:endParaRPr>
          </a:p>
        </p:txBody>
      </p:sp>
      <p:sp>
        <p:nvSpPr>
          <p:cNvPr id="102" name="TextBox 101">
            <a:extLst>
              <a:ext uri="{FF2B5EF4-FFF2-40B4-BE49-F238E27FC236}">
                <a16:creationId xmlns:a16="http://schemas.microsoft.com/office/drawing/2014/main" id="{B7BA0F14-3ABC-3D46-95ED-8D042807E386}"/>
              </a:ext>
            </a:extLst>
          </p:cNvPr>
          <p:cNvSpPr txBox="1"/>
          <p:nvPr/>
        </p:nvSpPr>
        <p:spPr>
          <a:xfrm>
            <a:off x="3586162" y="11724816"/>
            <a:ext cx="2338718" cy="253916"/>
          </a:xfrm>
          <a:prstGeom prst="rect">
            <a:avLst/>
          </a:prstGeom>
          <a:solidFill>
            <a:srgbClr val="002060"/>
          </a:solidFill>
          <a:effectLst>
            <a:outerShdw blurRad="50800" dist="38100" dir="5400000" algn="t" rotWithShape="0">
              <a:prstClr val="black">
                <a:alpha val="40000"/>
              </a:prstClr>
            </a:outerShdw>
          </a:effectLst>
        </p:spPr>
        <p:txBody>
          <a:bodyPr wrap="square" rtlCol="0">
            <a:spAutoFit/>
          </a:bodyPr>
          <a:lstStyle/>
          <a:p>
            <a:r>
              <a:rPr lang="en-US" sz="1050" dirty="0">
                <a:solidFill>
                  <a:schemeClr val="bg1">
                    <a:lumMod val="95000"/>
                  </a:schemeClr>
                </a:solidFill>
                <a:latin typeface="Times New Roman" panose="02020603050405020304" pitchFamily="18" charset="0"/>
                <a:cs typeface="Times New Roman" panose="02020603050405020304" pitchFamily="18" charset="0"/>
              </a:rPr>
              <a:t>Link:</a:t>
            </a:r>
            <a:r>
              <a:rPr lang="en-US" sz="1050" dirty="0">
                <a:latin typeface="Times New Roman" panose="02020603050405020304" pitchFamily="18" charset="0"/>
                <a:cs typeface="Times New Roman" panose="02020603050405020304" pitchFamily="18" charset="0"/>
              </a:rPr>
              <a:t> </a:t>
            </a:r>
            <a:r>
              <a:rPr lang="en-US" sz="1050" b="0" i="0" u="none" strike="noStrike" dirty="0">
                <a:solidFill>
                  <a:srgbClr val="00C2AA"/>
                </a:solidFill>
                <a:effectLst/>
                <a:latin typeface="Times" pitchFamily="2" charset="0"/>
                <a:hlinkClick r:id="rId13">
                  <a:extLst>
                    <a:ext uri="{A12FA001-AC4F-418D-AE19-62706E023703}">
                      <ahyp:hlinkClr xmlns:ahyp="http://schemas.microsoft.com/office/drawing/2018/hyperlinkcolor" val="tx"/>
                    </a:ext>
                  </a:extLst>
                </a:hlinkClick>
              </a:rPr>
              <a:t>https://bit.ly/TransformControls</a:t>
            </a:r>
            <a:endParaRPr lang="en-US" sz="1050" b="0" i="0" u="none" strike="noStrike" dirty="0">
              <a:solidFill>
                <a:srgbClr val="00C2AA"/>
              </a:solidFill>
              <a:effectLst/>
              <a:latin typeface="Times" pitchFamily="2" charset="0"/>
            </a:endParaRPr>
          </a:p>
        </p:txBody>
      </p:sp>
      <p:sp>
        <p:nvSpPr>
          <p:cNvPr id="103" name="TextBox 102">
            <a:extLst>
              <a:ext uri="{FF2B5EF4-FFF2-40B4-BE49-F238E27FC236}">
                <a16:creationId xmlns:a16="http://schemas.microsoft.com/office/drawing/2014/main" id="{C4678DF9-60F2-334E-BADF-91D6EC5CD6A4}"/>
              </a:ext>
            </a:extLst>
          </p:cNvPr>
          <p:cNvSpPr txBox="1"/>
          <p:nvPr/>
        </p:nvSpPr>
        <p:spPr>
          <a:xfrm>
            <a:off x="6787292" y="11724816"/>
            <a:ext cx="2354879" cy="253916"/>
          </a:xfrm>
          <a:prstGeom prst="rect">
            <a:avLst/>
          </a:prstGeom>
          <a:solidFill>
            <a:srgbClr val="002060"/>
          </a:solidFill>
          <a:effectLst>
            <a:outerShdw blurRad="50800" dist="38100" dir="5400000" algn="t" rotWithShape="0">
              <a:prstClr val="black">
                <a:alpha val="40000"/>
              </a:prstClr>
            </a:outerShdw>
          </a:effectLst>
        </p:spPr>
        <p:txBody>
          <a:bodyPr wrap="square" rtlCol="0">
            <a:spAutoFit/>
          </a:bodyPr>
          <a:lstStyle/>
          <a:p>
            <a:r>
              <a:rPr lang="en-US" sz="1050" dirty="0">
                <a:solidFill>
                  <a:schemeClr val="bg1">
                    <a:lumMod val="95000"/>
                  </a:schemeClr>
                </a:solidFill>
                <a:latin typeface="Times New Roman" panose="02020603050405020304" pitchFamily="18" charset="0"/>
                <a:cs typeface="Times New Roman" panose="02020603050405020304" pitchFamily="18" charset="0"/>
              </a:rPr>
              <a:t>Link:</a:t>
            </a:r>
            <a:r>
              <a:rPr lang="en-US" sz="1050" dirty="0">
                <a:latin typeface="Times New Roman" panose="02020603050405020304" pitchFamily="18" charset="0"/>
                <a:cs typeface="Times New Roman" panose="02020603050405020304" pitchFamily="18" charset="0"/>
              </a:rPr>
              <a:t> </a:t>
            </a:r>
            <a:r>
              <a:rPr lang="en-US" sz="1050" dirty="0">
                <a:solidFill>
                  <a:srgbClr val="00C2AA">
                    <a:alpha val="78000"/>
                  </a:srgbClr>
                </a:solidFill>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https://bit.ly/D3-Crypto-Analysis</a:t>
            </a:r>
            <a:endParaRPr lang="en-US" sz="1050" dirty="0">
              <a:solidFill>
                <a:srgbClr val="00C2AA">
                  <a:alpha val="78000"/>
                </a:srgbClr>
              </a:solidFill>
              <a:latin typeface="Times New Roman" panose="02020603050405020304" pitchFamily="18" charset="0"/>
              <a:cs typeface="Times New Roman" panose="02020603050405020304" pitchFamily="18" charset="0"/>
            </a:endParaRPr>
          </a:p>
        </p:txBody>
      </p:sp>
      <p:sp>
        <p:nvSpPr>
          <p:cNvPr id="217" name="Cube 216">
            <a:extLst>
              <a:ext uri="{FF2B5EF4-FFF2-40B4-BE49-F238E27FC236}">
                <a16:creationId xmlns:a16="http://schemas.microsoft.com/office/drawing/2014/main" id="{26B7297B-26EC-22C5-8AEF-6655488278D5}"/>
              </a:ext>
            </a:extLst>
          </p:cNvPr>
          <p:cNvSpPr/>
          <p:nvPr/>
        </p:nvSpPr>
        <p:spPr>
          <a:xfrm flipH="1">
            <a:off x="195157" y="8356283"/>
            <a:ext cx="2450870" cy="1092408"/>
          </a:xfrm>
          <a:prstGeom prst="cube">
            <a:avLst>
              <a:gd name="adj" fmla="val 246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8" name="TextBox 217">
            <a:extLst>
              <a:ext uri="{FF2B5EF4-FFF2-40B4-BE49-F238E27FC236}">
                <a16:creationId xmlns:a16="http://schemas.microsoft.com/office/drawing/2014/main" id="{F780D6DB-B13C-C8A1-A5D0-00B4F4C3D3FE}"/>
              </a:ext>
            </a:extLst>
          </p:cNvPr>
          <p:cNvSpPr txBox="1"/>
          <p:nvPr/>
        </p:nvSpPr>
        <p:spPr>
          <a:xfrm>
            <a:off x="184686" y="8175136"/>
            <a:ext cx="2359342" cy="276999"/>
          </a:xfrm>
          <a:prstGeom prst="rect">
            <a:avLst/>
          </a:prstGeom>
          <a:noFill/>
        </p:spPr>
        <p:txBody>
          <a:bodyPr wrap="square" rtlCol="0">
            <a:spAutoFit/>
          </a:bodyPr>
          <a:lstStyle/>
          <a:p>
            <a:r>
              <a:rPr lang="en-US" sz="1200" b="1" dirty="0">
                <a:solidFill>
                  <a:srgbClr val="002060"/>
                </a:solidFill>
                <a:latin typeface="Felix Titling" panose="020F0502020204030204" pitchFamily="34" charset="0"/>
                <a:cs typeface="Felix Titling" panose="020F0502020204030204" pitchFamily="34" charset="0"/>
              </a:rPr>
              <a:t>Awards &amp; Achievements</a:t>
            </a:r>
          </a:p>
        </p:txBody>
      </p:sp>
      <p:sp>
        <p:nvSpPr>
          <p:cNvPr id="274" name="TextBox 273">
            <a:extLst>
              <a:ext uri="{FF2B5EF4-FFF2-40B4-BE49-F238E27FC236}">
                <a16:creationId xmlns:a16="http://schemas.microsoft.com/office/drawing/2014/main" id="{0BB4F35A-6F39-D6D4-D7AA-BD1A06EB5194}"/>
              </a:ext>
            </a:extLst>
          </p:cNvPr>
          <p:cNvSpPr txBox="1"/>
          <p:nvPr/>
        </p:nvSpPr>
        <p:spPr>
          <a:xfrm>
            <a:off x="262636" y="8452135"/>
            <a:ext cx="2367521" cy="861774"/>
          </a:xfrm>
          <a:prstGeom prst="rect">
            <a:avLst/>
          </a:prstGeom>
          <a:noFill/>
        </p:spPr>
        <p:txBody>
          <a:bodyPr wrap="square" rtlCol="0">
            <a:spAutoFit/>
          </a:bodyPr>
          <a:lstStyle/>
          <a:p>
            <a:r>
              <a:rPr lang="en-US" sz="1000" dirty="0">
                <a:solidFill>
                  <a:srgbClr val="002060"/>
                </a:solidFill>
                <a:latin typeface="Georgia" panose="02040502050405020303" pitchFamily="18" charset="0"/>
              </a:rPr>
              <a:t>Harvard Ext. School </a:t>
            </a:r>
            <a:r>
              <a:rPr lang="en-US" sz="1000" dirty="0">
                <a:latin typeface="Georgia" panose="02040502050405020303" pitchFamily="18" charset="0"/>
              </a:rPr>
              <a:t>– </a:t>
            </a:r>
            <a:r>
              <a:rPr lang="en-US" sz="1000" i="1" u="sng" dirty="0">
                <a:latin typeface="Georgia" panose="02040502050405020303" pitchFamily="18" charset="0"/>
              </a:rPr>
              <a:t>“Most likely to win UI/UX award ”</a:t>
            </a:r>
            <a:r>
              <a:rPr lang="en-US" sz="1000" dirty="0">
                <a:latin typeface="Georgia" panose="02040502050405020303" pitchFamily="18" charset="0"/>
              </a:rPr>
              <a:t> – 2020</a:t>
            </a:r>
          </a:p>
          <a:p>
            <a:endParaRPr lang="en-US" sz="1000" dirty="0">
              <a:latin typeface="Georgia" panose="02040502050405020303" pitchFamily="18" charset="0"/>
            </a:endParaRPr>
          </a:p>
          <a:p>
            <a:r>
              <a:rPr lang="en-US" sz="1000" dirty="0">
                <a:solidFill>
                  <a:srgbClr val="002060"/>
                </a:solidFill>
                <a:latin typeface="Georgia" panose="02040502050405020303" pitchFamily="18" charset="0"/>
              </a:rPr>
              <a:t>Harvard Ext. School </a:t>
            </a:r>
            <a:r>
              <a:rPr lang="en-US" sz="1000" dirty="0">
                <a:latin typeface="Georgia" panose="02040502050405020303" pitchFamily="18" charset="0"/>
              </a:rPr>
              <a:t>– </a:t>
            </a:r>
            <a:r>
              <a:rPr lang="en-US" sz="1000" i="1" u="sng" dirty="0">
                <a:latin typeface="Georgia" panose="02040502050405020303" pitchFamily="18" charset="0"/>
              </a:rPr>
              <a:t>“Front-end award”</a:t>
            </a:r>
            <a:r>
              <a:rPr lang="en-US" sz="1000" dirty="0">
                <a:latin typeface="Georgia" panose="02040502050405020303" pitchFamily="18" charset="0"/>
              </a:rPr>
              <a:t> - 2019</a:t>
            </a:r>
          </a:p>
        </p:txBody>
      </p:sp>
      <p:grpSp>
        <p:nvGrpSpPr>
          <p:cNvPr id="247" name="Group 246">
            <a:extLst>
              <a:ext uri="{FF2B5EF4-FFF2-40B4-BE49-F238E27FC236}">
                <a16:creationId xmlns:a16="http://schemas.microsoft.com/office/drawing/2014/main" id="{A69DBB8F-CCD0-8AD9-7DC1-32FE49700506}"/>
              </a:ext>
            </a:extLst>
          </p:cNvPr>
          <p:cNvGrpSpPr/>
          <p:nvPr/>
        </p:nvGrpSpPr>
        <p:grpSpPr>
          <a:xfrm>
            <a:off x="-3856672" y="893228"/>
            <a:ext cx="1688809" cy="1669210"/>
            <a:chOff x="4451023" y="1584906"/>
            <a:chExt cx="3129037" cy="3092723"/>
          </a:xfrm>
          <a:scene3d>
            <a:camera prst="orthographicFront">
              <a:rot lat="0" lon="599972" rev="0"/>
            </a:camera>
            <a:lightRig rig="threePt" dir="t"/>
          </a:scene3d>
        </p:grpSpPr>
        <p:pic>
          <p:nvPicPr>
            <p:cNvPr id="248" name="Picture 247">
              <a:extLst>
                <a:ext uri="{FF2B5EF4-FFF2-40B4-BE49-F238E27FC236}">
                  <a16:creationId xmlns:a16="http://schemas.microsoft.com/office/drawing/2014/main" id="{E930C2D7-5F77-A319-D4F7-6A2BCC7B5040}"/>
                </a:ext>
              </a:extLst>
            </p:cNvPr>
            <p:cNvPicPr>
              <a:picLocks noChangeAspect="1"/>
            </p:cNvPicPr>
            <p:nvPr/>
          </p:nvPicPr>
          <p:blipFill rotWithShape="1">
            <a:blip r:embed="rId15"/>
            <a:srcRect l="3424" t="8267" r="4498" b="4905"/>
            <a:stretch/>
          </p:blipFill>
          <p:spPr>
            <a:xfrm>
              <a:off x="4451023" y="1584906"/>
              <a:ext cx="3129037" cy="3092723"/>
            </a:xfrm>
            <a:prstGeom prst="rect">
              <a:avLst/>
            </a:prstGeom>
            <a:effectLst>
              <a:glow rad="127000">
                <a:schemeClr val="bg1">
                  <a:lumMod val="95000"/>
                </a:schemeClr>
              </a:glow>
              <a:outerShdw blurRad="586048" dir="21540000" sx="108000" sy="108000" algn="ctr" rotWithShape="0">
                <a:schemeClr val="bg1"/>
              </a:outerShdw>
            </a:effectLst>
          </p:spPr>
        </p:pic>
        <p:grpSp>
          <p:nvGrpSpPr>
            <p:cNvPr id="249" name="Group 248">
              <a:extLst>
                <a:ext uri="{FF2B5EF4-FFF2-40B4-BE49-F238E27FC236}">
                  <a16:creationId xmlns:a16="http://schemas.microsoft.com/office/drawing/2014/main" id="{497E0878-9BEA-0BBC-CB23-0D7E6E86D49C}"/>
                </a:ext>
              </a:extLst>
            </p:cNvPr>
            <p:cNvGrpSpPr/>
            <p:nvPr/>
          </p:nvGrpSpPr>
          <p:grpSpPr>
            <a:xfrm>
              <a:off x="4780372" y="1959261"/>
              <a:ext cx="2454091" cy="2425610"/>
              <a:chOff x="2915721" y="2735252"/>
              <a:chExt cx="2454091" cy="2425610"/>
            </a:xfrm>
          </p:grpSpPr>
          <p:pic>
            <p:nvPicPr>
              <p:cNvPr id="250" name="Picture 249">
                <a:extLst>
                  <a:ext uri="{FF2B5EF4-FFF2-40B4-BE49-F238E27FC236}">
                    <a16:creationId xmlns:a16="http://schemas.microsoft.com/office/drawing/2014/main" id="{D46DEAE2-96A0-A1B2-8369-509FA58E01D0}"/>
                  </a:ext>
                </a:extLst>
              </p:cNvPr>
              <p:cNvPicPr>
                <a:picLocks noChangeAspect="1"/>
              </p:cNvPicPr>
              <p:nvPr/>
            </p:nvPicPr>
            <p:blipFill rotWithShape="1">
              <a:blip r:embed="rId15"/>
              <a:srcRect l="3424" t="8267" r="4498" b="4905"/>
              <a:stretch/>
            </p:blipFill>
            <p:spPr>
              <a:xfrm>
                <a:off x="2915721" y="2735252"/>
                <a:ext cx="2454091" cy="2425610"/>
              </a:xfrm>
              <a:prstGeom prst="rect">
                <a:avLst/>
              </a:prstGeom>
              <a:effectLst>
                <a:glow rad="76200">
                  <a:srgbClr val="00FFC7"/>
                </a:glow>
                <a:outerShdw dir="21540000" sx="108000" sy="108000" algn="ctr" rotWithShape="0">
                  <a:schemeClr val="bg1"/>
                </a:outerShdw>
              </a:effectLst>
            </p:spPr>
          </p:pic>
          <p:sp>
            <p:nvSpPr>
              <p:cNvPr id="251" name="Diamond 250">
                <a:extLst>
                  <a:ext uri="{FF2B5EF4-FFF2-40B4-BE49-F238E27FC236}">
                    <a16:creationId xmlns:a16="http://schemas.microsoft.com/office/drawing/2014/main" id="{CF744144-5F4A-B578-990D-90A0E9701909}"/>
                  </a:ext>
                </a:extLst>
              </p:cNvPr>
              <p:cNvSpPr/>
              <p:nvPr/>
            </p:nvSpPr>
            <p:spPr>
              <a:xfrm rot="18876784">
                <a:off x="3209240" y="3001305"/>
                <a:ext cx="1917117" cy="1917117"/>
              </a:xfrm>
              <a:prstGeom prst="diamond">
                <a:avLst/>
              </a:prstGeom>
              <a:solidFill>
                <a:srgbClr val="00FFC7">
                  <a:alpha val="0"/>
                </a:srgbClr>
              </a:solidFill>
              <a:ln>
                <a:solidFill>
                  <a:schemeClr val="bg1"/>
                </a:solidFill>
              </a:ln>
              <a:effectLst>
                <a:glow rad="54104">
                  <a:srgbClr val="00FFC7"/>
                </a:glow>
                <a:outerShdw blurRad="433302" algn="ct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2" name="Diamond 251">
                <a:extLst>
                  <a:ext uri="{FF2B5EF4-FFF2-40B4-BE49-F238E27FC236}">
                    <a16:creationId xmlns:a16="http://schemas.microsoft.com/office/drawing/2014/main" id="{850C7AEC-81EE-7691-0367-B689327FBDF7}"/>
                  </a:ext>
                </a:extLst>
              </p:cNvPr>
              <p:cNvSpPr/>
              <p:nvPr/>
            </p:nvSpPr>
            <p:spPr>
              <a:xfrm>
                <a:off x="3192333" y="2948701"/>
                <a:ext cx="1917117" cy="1917117"/>
              </a:xfrm>
              <a:prstGeom prst="diamond">
                <a:avLst/>
              </a:prstGeom>
              <a:solidFill>
                <a:srgbClr val="00FFC7">
                  <a:alpha val="0"/>
                </a:srgbClr>
              </a:solidFill>
              <a:ln>
                <a:solidFill>
                  <a:schemeClr val="bg1"/>
                </a:solidFill>
              </a:ln>
              <a:effectLst>
                <a:glow rad="54104">
                  <a:srgbClr val="00FFC7"/>
                </a:glow>
                <a:outerShdw blurRad="255609" algn="ct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3" name="Oval 252">
                <a:extLst>
                  <a:ext uri="{FF2B5EF4-FFF2-40B4-BE49-F238E27FC236}">
                    <a16:creationId xmlns:a16="http://schemas.microsoft.com/office/drawing/2014/main" id="{9C1EC7BB-3707-C44A-F5DB-2F03E2086148}"/>
                  </a:ext>
                </a:extLst>
              </p:cNvPr>
              <p:cNvSpPr/>
              <p:nvPr/>
            </p:nvSpPr>
            <p:spPr>
              <a:xfrm>
                <a:off x="3538394" y="3822175"/>
                <a:ext cx="198658" cy="198658"/>
              </a:xfrm>
              <a:prstGeom prst="ellipse">
                <a:avLst/>
              </a:prstGeom>
              <a:noFill/>
              <a:ln>
                <a:solidFill>
                  <a:schemeClr val="bg1">
                    <a:lumMod val="95000"/>
                  </a:schemeClr>
                </a:solidFill>
              </a:ln>
              <a:effectLst>
                <a:outerShdw blurRad="50800" dir="5400000" algn="ctr" rotWithShape="0">
                  <a:srgbClr val="00FFC7"/>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Oval 253">
                <a:extLst>
                  <a:ext uri="{FF2B5EF4-FFF2-40B4-BE49-F238E27FC236}">
                    <a16:creationId xmlns:a16="http://schemas.microsoft.com/office/drawing/2014/main" id="{68536E44-F13C-3DAB-CC36-BA42A8AD2915}"/>
                  </a:ext>
                </a:extLst>
              </p:cNvPr>
              <p:cNvSpPr/>
              <p:nvPr/>
            </p:nvSpPr>
            <p:spPr>
              <a:xfrm>
                <a:off x="3499418" y="3231741"/>
                <a:ext cx="1302951" cy="1302951"/>
              </a:xfrm>
              <a:prstGeom prst="ellipse">
                <a:avLst/>
              </a:prstGeom>
              <a:noFill/>
              <a:ln>
                <a:solidFill>
                  <a:schemeClr val="bg1">
                    <a:lumMod val="95000"/>
                  </a:schemeClr>
                </a:solidFill>
              </a:ln>
              <a:effectLst>
                <a:glow rad="42940">
                  <a:srgbClr val="00FFC7">
                    <a:alpha val="98000"/>
                  </a:srgbClr>
                </a:glow>
                <a:outerShdw blurRad="312464" dist="84538" dir="18540000" algn="ct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Oval 254">
                <a:extLst>
                  <a:ext uri="{FF2B5EF4-FFF2-40B4-BE49-F238E27FC236}">
                    <a16:creationId xmlns:a16="http://schemas.microsoft.com/office/drawing/2014/main" id="{3186659C-6EB8-4904-3910-944E4E4D07D0}"/>
                  </a:ext>
                </a:extLst>
              </p:cNvPr>
              <p:cNvSpPr/>
              <p:nvPr/>
            </p:nvSpPr>
            <p:spPr>
              <a:xfrm>
                <a:off x="3499418" y="3231741"/>
                <a:ext cx="1302951" cy="1302951"/>
              </a:xfrm>
              <a:prstGeom prst="ellipse">
                <a:avLst/>
              </a:prstGeom>
              <a:noFill/>
              <a:ln>
                <a:solidFill>
                  <a:schemeClr val="bg1">
                    <a:lumMod val="95000"/>
                  </a:schemeClr>
                </a:solidFill>
              </a:ln>
              <a:effectLst>
                <a:glow rad="42940">
                  <a:schemeClr val="bg1">
                    <a:lumMod val="95000"/>
                    <a:alpha val="98000"/>
                  </a:schemeClr>
                </a:glow>
                <a:outerShdw blurRad="312464" dist="84538" dir="18540000" algn="ct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6" name="Straight Connector 255">
                <a:extLst>
                  <a:ext uri="{FF2B5EF4-FFF2-40B4-BE49-F238E27FC236}">
                    <a16:creationId xmlns:a16="http://schemas.microsoft.com/office/drawing/2014/main" id="{6F1761C5-64D6-FCD8-9996-7A0F1528951C}"/>
                  </a:ext>
                </a:extLst>
              </p:cNvPr>
              <p:cNvCxnSpPr>
                <a:cxnSpLocks/>
              </p:cNvCxnSpPr>
              <p:nvPr/>
            </p:nvCxnSpPr>
            <p:spPr>
              <a:xfrm>
                <a:off x="4145607" y="2906963"/>
                <a:ext cx="0" cy="94342"/>
              </a:xfrm>
              <a:prstGeom prst="line">
                <a:avLst/>
              </a:prstGeom>
              <a:ln w="31750">
                <a:solidFill>
                  <a:schemeClr val="bg1">
                    <a:lumMod val="95000"/>
                  </a:schemeClr>
                </a:solidFill>
              </a:ln>
              <a:effectLst>
                <a:outerShdw blurRad="50800" dist="50800" dir="5400000" algn="ctr" rotWithShape="0">
                  <a:srgbClr val="00FFC7"/>
                </a:outerShdw>
              </a:effectLst>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id="{5FB3987B-E489-A2B0-958F-E09A8B171841}"/>
                  </a:ext>
                </a:extLst>
              </p:cNvPr>
              <p:cNvCxnSpPr>
                <a:cxnSpLocks/>
              </p:cNvCxnSpPr>
              <p:nvPr/>
            </p:nvCxnSpPr>
            <p:spPr>
              <a:xfrm>
                <a:off x="5102295" y="3865522"/>
                <a:ext cx="0" cy="94342"/>
              </a:xfrm>
              <a:prstGeom prst="line">
                <a:avLst/>
              </a:prstGeom>
              <a:ln w="31750">
                <a:solidFill>
                  <a:schemeClr val="bg1">
                    <a:lumMod val="95000"/>
                  </a:schemeClr>
                </a:solidFill>
              </a:ln>
              <a:effectLst>
                <a:outerShdw blurRad="50800" dist="50800" dir="5400000" algn="ctr" rotWithShape="0">
                  <a:srgbClr val="00FFC7"/>
                </a:outerShdw>
              </a:effectLst>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id="{78AB77D2-C3D1-F900-AC9B-CD3E54E826F1}"/>
                  </a:ext>
                </a:extLst>
              </p:cNvPr>
              <p:cNvCxnSpPr>
                <a:cxnSpLocks/>
              </p:cNvCxnSpPr>
              <p:nvPr/>
            </p:nvCxnSpPr>
            <p:spPr>
              <a:xfrm>
                <a:off x="3185178" y="3865522"/>
                <a:ext cx="0" cy="94342"/>
              </a:xfrm>
              <a:prstGeom prst="line">
                <a:avLst/>
              </a:prstGeom>
              <a:ln w="31750">
                <a:solidFill>
                  <a:schemeClr val="bg1">
                    <a:lumMod val="95000"/>
                  </a:schemeClr>
                </a:solidFill>
              </a:ln>
              <a:effectLst>
                <a:outerShdw blurRad="50800" dist="50800" dir="5400000" algn="ctr" rotWithShape="0">
                  <a:srgbClr val="00FFC7"/>
                </a:outerShdw>
              </a:effectLst>
            </p:spPr>
            <p:style>
              <a:lnRef idx="1">
                <a:schemeClr val="accent1"/>
              </a:lnRef>
              <a:fillRef idx="0">
                <a:schemeClr val="accent1"/>
              </a:fillRef>
              <a:effectRef idx="0">
                <a:schemeClr val="accent1"/>
              </a:effectRef>
              <a:fontRef idx="minor">
                <a:schemeClr val="tx1"/>
              </a:fontRef>
            </p:style>
          </p:cxnSp>
          <p:cxnSp>
            <p:nvCxnSpPr>
              <p:cNvPr id="259" name="Straight Connector 258">
                <a:extLst>
                  <a:ext uri="{FF2B5EF4-FFF2-40B4-BE49-F238E27FC236}">
                    <a16:creationId xmlns:a16="http://schemas.microsoft.com/office/drawing/2014/main" id="{41B6914A-060F-D7EC-93D7-81EA1AA95C73}"/>
                  </a:ext>
                </a:extLst>
              </p:cNvPr>
              <p:cNvCxnSpPr>
                <a:cxnSpLocks/>
              </p:cNvCxnSpPr>
              <p:nvPr/>
            </p:nvCxnSpPr>
            <p:spPr>
              <a:xfrm>
                <a:off x="4143737" y="4824080"/>
                <a:ext cx="0" cy="94342"/>
              </a:xfrm>
              <a:prstGeom prst="line">
                <a:avLst/>
              </a:prstGeom>
              <a:ln w="31750">
                <a:solidFill>
                  <a:schemeClr val="bg1">
                    <a:lumMod val="95000"/>
                  </a:schemeClr>
                </a:solidFill>
              </a:ln>
              <a:effectLst>
                <a:outerShdw blurRad="50800" dist="50800" dir="5400000" algn="ctr" rotWithShape="0">
                  <a:srgbClr val="00FFC7"/>
                </a:outerShdw>
              </a:effectLst>
            </p:spPr>
            <p:style>
              <a:lnRef idx="1">
                <a:schemeClr val="accent1"/>
              </a:lnRef>
              <a:fillRef idx="0">
                <a:schemeClr val="accent1"/>
              </a:fillRef>
              <a:effectRef idx="0">
                <a:schemeClr val="accent1"/>
              </a:effectRef>
              <a:fontRef idx="minor">
                <a:schemeClr val="tx1"/>
              </a:fontRef>
            </p:style>
          </p:cxnSp>
          <p:sp>
            <p:nvSpPr>
              <p:cNvPr id="260" name="Oval 259">
                <a:extLst>
                  <a:ext uri="{FF2B5EF4-FFF2-40B4-BE49-F238E27FC236}">
                    <a16:creationId xmlns:a16="http://schemas.microsoft.com/office/drawing/2014/main" id="{12372E84-0438-A007-22CC-8A6A479B39DD}"/>
                  </a:ext>
                </a:extLst>
              </p:cNvPr>
              <p:cNvSpPr/>
              <p:nvPr/>
            </p:nvSpPr>
            <p:spPr>
              <a:xfrm>
                <a:off x="4178431" y="3278002"/>
                <a:ext cx="198658" cy="198658"/>
              </a:xfrm>
              <a:prstGeom prst="ellipse">
                <a:avLst/>
              </a:prstGeom>
              <a:noFill/>
              <a:ln>
                <a:solidFill>
                  <a:schemeClr val="bg1">
                    <a:lumMod val="95000"/>
                  </a:schemeClr>
                </a:solidFill>
              </a:ln>
              <a:effectLst>
                <a:outerShdw blurRad="50800" dir="5400000" algn="ctr" rotWithShape="0">
                  <a:srgbClr val="00FFC7"/>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Oval 260">
                <a:extLst>
                  <a:ext uri="{FF2B5EF4-FFF2-40B4-BE49-F238E27FC236}">
                    <a16:creationId xmlns:a16="http://schemas.microsoft.com/office/drawing/2014/main" id="{5F4D4EDF-981A-4A4B-0836-BCF98F2EF0C9}"/>
                  </a:ext>
                </a:extLst>
              </p:cNvPr>
              <p:cNvSpPr/>
              <p:nvPr/>
            </p:nvSpPr>
            <p:spPr>
              <a:xfrm>
                <a:off x="4306895" y="4124986"/>
                <a:ext cx="198658" cy="198658"/>
              </a:xfrm>
              <a:prstGeom prst="ellipse">
                <a:avLst/>
              </a:prstGeom>
              <a:noFill/>
              <a:ln>
                <a:solidFill>
                  <a:schemeClr val="bg1">
                    <a:lumMod val="95000"/>
                  </a:schemeClr>
                </a:solidFill>
              </a:ln>
              <a:effectLst>
                <a:outerShdw blurRad="50800" dir="5400000" algn="ctr" rotWithShape="0">
                  <a:srgbClr val="00FFC7"/>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2" name="Picture 261" descr="A picture containing text, metalware, gear&#10;&#10;Description automatically generated">
                <a:extLst>
                  <a:ext uri="{FF2B5EF4-FFF2-40B4-BE49-F238E27FC236}">
                    <a16:creationId xmlns:a16="http://schemas.microsoft.com/office/drawing/2014/main" id="{40D916E0-171E-25A9-97AA-03514AD050EA}"/>
                  </a:ext>
                </a:extLst>
              </p:cNvPr>
              <p:cNvPicPr>
                <a:picLocks noChangeAspect="1"/>
              </p:cNvPicPr>
              <p:nvPr/>
            </p:nvPicPr>
            <p:blipFill>
              <a:blip r:embed="rId16"/>
              <a:stretch>
                <a:fillRect/>
              </a:stretch>
            </p:blipFill>
            <p:spPr>
              <a:xfrm>
                <a:off x="3535273" y="3283370"/>
                <a:ext cx="1214989" cy="1214989"/>
              </a:xfrm>
              <a:prstGeom prst="rect">
                <a:avLst/>
              </a:prstGeom>
            </p:spPr>
          </p:pic>
          <p:pic>
            <p:nvPicPr>
              <p:cNvPr id="263" name="Picture 262" descr="Logo&#10;&#10;Description automatically generated">
                <a:extLst>
                  <a:ext uri="{FF2B5EF4-FFF2-40B4-BE49-F238E27FC236}">
                    <a16:creationId xmlns:a16="http://schemas.microsoft.com/office/drawing/2014/main" id="{470E0B65-C94A-F947-4F62-2FD1C4AD967C}"/>
                  </a:ext>
                </a:extLst>
              </p:cNvPr>
              <p:cNvPicPr>
                <a:picLocks noChangeAspect="1"/>
              </p:cNvPicPr>
              <p:nvPr/>
            </p:nvPicPr>
            <p:blipFill>
              <a:blip r:embed="rId17">
                <a:duotone>
                  <a:schemeClr val="bg2">
                    <a:shade val="45000"/>
                    <a:satMod val="135000"/>
                  </a:schemeClr>
                  <a:prstClr val="white"/>
                </a:duotone>
              </a:blip>
              <a:stretch>
                <a:fillRect/>
              </a:stretch>
            </p:blipFill>
            <p:spPr>
              <a:xfrm rot="2652144">
                <a:off x="3614673" y="3346996"/>
                <a:ext cx="1072440" cy="1072440"/>
              </a:xfrm>
              <a:prstGeom prst="rect">
                <a:avLst/>
              </a:prstGeom>
              <a:ln>
                <a:noFill/>
              </a:ln>
            </p:spPr>
          </p:pic>
          <p:pic>
            <p:nvPicPr>
              <p:cNvPr id="264" name="Graphic 263">
                <a:extLst>
                  <a:ext uri="{FF2B5EF4-FFF2-40B4-BE49-F238E27FC236}">
                    <a16:creationId xmlns:a16="http://schemas.microsoft.com/office/drawing/2014/main" id="{8E773714-7A02-5BCD-56AB-3EEC154993FC}"/>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3791425" y="3527817"/>
                <a:ext cx="710798" cy="710798"/>
              </a:xfrm>
              <a:prstGeom prst="rect">
                <a:avLst/>
              </a:prstGeom>
            </p:spPr>
          </p:pic>
          <p:pic>
            <p:nvPicPr>
              <p:cNvPr id="265" name="Graphic 264">
                <a:extLst>
                  <a:ext uri="{FF2B5EF4-FFF2-40B4-BE49-F238E27FC236}">
                    <a16:creationId xmlns:a16="http://schemas.microsoft.com/office/drawing/2014/main" id="{D0143FBA-99D8-DB62-DDF1-6C8F698F2F47}"/>
                  </a:ext>
                </a:extLst>
              </p:cNvPr>
              <p:cNvPicPr>
                <a:picLocks noChangeAspect="1"/>
              </p:cNvPicPr>
              <p:nvPr/>
            </p:nvPicPr>
            <p:blipFill>
              <a:blip r:embed="rId20">
                <a:extLst>
                  <a:ext uri="{96DAC541-7B7A-43D3-8B79-37D633B846F1}">
                    <asvg:svgBlip xmlns:asvg="http://schemas.microsoft.com/office/drawing/2016/SVG/main" r:embed="rId21"/>
                  </a:ext>
                </a:extLst>
              </a:blip>
              <a:stretch>
                <a:fillRect/>
              </a:stretch>
            </p:blipFill>
            <p:spPr>
              <a:xfrm>
                <a:off x="3876002" y="3598864"/>
                <a:ext cx="549782" cy="549782"/>
              </a:xfrm>
              <a:prstGeom prst="rect">
                <a:avLst/>
              </a:prstGeom>
            </p:spPr>
          </p:pic>
          <p:sp>
            <p:nvSpPr>
              <p:cNvPr id="266" name="Triangle 265">
                <a:extLst>
                  <a:ext uri="{FF2B5EF4-FFF2-40B4-BE49-F238E27FC236}">
                    <a16:creationId xmlns:a16="http://schemas.microsoft.com/office/drawing/2014/main" id="{EA08096E-277C-057F-8B1E-20CD7B192E5D}"/>
                  </a:ext>
                </a:extLst>
              </p:cNvPr>
              <p:cNvSpPr/>
              <p:nvPr/>
            </p:nvSpPr>
            <p:spPr>
              <a:xfrm rot="10800000">
                <a:off x="3876002" y="3743024"/>
                <a:ext cx="549782" cy="410066"/>
              </a:xfrm>
              <a:prstGeom prst="triangle">
                <a:avLst>
                  <a:gd name="adj" fmla="val 49610"/>
                </a:avLst>
              </a:prstGeom>
              <a:solidFill>
                <a:srgbClr val="00FFC7">
                  <a:alpha val="49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7" name="Donut 266">
                <a:extLst>
                  <a:ext uri="{FF2B5EF4-FFF2-40B4-BE49-F238E27FC236}">
                    <a16:creationId xmlns:a16="http://schemas.microsoft.com/office/drawing/2014/main" id="{11406460-6EE3-CB0D-EE2D-8EADF56DB9B3}"/>
                  </a:ext>
                </a:extLst>
              </p:cNvPr>
              <p:cNvSpPr/>
              <p:nvPr/>
            </p:nvSpPr>
            <p:spPr>
              <a:xfrm>
                <a:off x="3765373" y="3501765"/>
                <a:ext cx="762902" cy="762902"/>
              </a:xfrm>
              <a:prstGeom prst="donut">
                <a:avLst>
                  <a:gd name="adj" fmla="val 9086"/>
                </a:avLst>
              </a:prstGeom>
              <a:solidFill>
                <a:schemeClr val="bg1">
                  <a:lumMod val="95000"/>
                  <a:alpha val="33000"/>
                </a:schemeClr>
              </a:solidFill>
              <a:ln>
                <a:solidFill>
                  <a:schemeClr val="bg1"/>
                </a:solidFill>
              </a:ln>
              <a:effectLst>
                <a:outerShdw blurRad="50800" dist="61936" dir="5400000" algn="ctr" rotWithShape="0">
                  <a:schemeClr val="bg1">
                    <a:lumMod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68" name="Graphic 267">
                <a:extLst>
                  <a:ext uri="{FF2B5EF4-FFF2-40B4-BE49-F238E27FC236}">
                    <a16:creationId xmlns:a16="http://schemas.microsoft.com/office/drawing/2014/main" id="{EE99BC3E-0577-AE85-2942-4E98C5605569}"/>
                  </a:ext>
                </a:extLst>
              </p:cNvPr>
              <p:cNvPicPr>
                <a:picLocks noChangeAspect="1"/>
              </p:cNvPicPr>
              <p:nvPr/>
            </p:nvPicPr>
            <p:blipFill>
              <a:blip r:embed="rId22">
                <a:extLst>
                  <a:ext uri="{96DAC541-7B7A-43D3-8B79-37D633B846F1}">
                    <asvg:svgBlip xmlns:asvg="http://schemas.microsoft.com/office/drawing/2016/SVG/main" r:embed="rId23"/>
                  </a:ext>
                </a:extLst>
              </a:blip>
              <a:srcRect/>
              <a:stretch/>
            </p:blipFill>
            <p:spPr>
              <a:xfrm>
                <a:off x="3138192" y="2884455"/>
                <a:ext cx="2059211" cy="2074097"/>
              </a:xfrm>
              <a:prstGeom prst="rect">
                <a:avLst/>
              </a:prstGeom>
              <a:effectLst>
                <a:glow rad="12700">
                  <a:schemeClr val="bg1"/>
                </a:glow>
                <a:outerShdw blurRad="50800" dist="50800" dir="5400000" sx="64000" sy="64000" algn="ctr" rotWithShape="0">
                  <a:schemeClr val="bg1">
                    <a:lumMod val="95000"/>
                  </a:schemeClr>
                </a:outerShdw>
              </a:effectLst>
            </p:spPr>
          </p:pic>
          <p:pic>
            <p:nvPicPr>
              <p:cNvPr id="269" name="Graphic 268">
                <a:extLst>
                  <a:ext uri="{FF2B5EF4-FFF2-40B4-BE49-F238E27FC236}">
                    <a16:creationId xmlns:a16="http://schemas.microsoft.com/office/drawing/2014/main" id="{9BF7D5F7-D741-A57B-E36C-963746060CC9}"/>
                  </a:ext>
                </a:extLst>
              </p:cNvPr>
              <p:cNvPicPr>
                <a:picLocks noChangeAspect="1"/>
              </p:cNvPicPr>
              <p:nvPr/>
            </p:nvPicPr>
            <p:blipFill>
              <a:blip r:embed="rId24">
                <a:alphaModFix/>
                <a:extLst>
                  <a:ext uri="{96DAC541-7B7A-43D3-8B79-37D633B846F1}">
                    <asvg:svgBlip xmlns:asvg="http://schemas.microsoft.com/office/drawing/2016/SVG/main" r:embed="rId25"/>
                  </a:ext>
                </a:extLst>
              </a:blip>
              <a:stretch>
                <a:fillRect/>
              </a:stretch>
            </p:blipFill>
            <p:spPr>
              <a:xfrm>
                <a:off x="3542458" y="3407274"/>
                <a:ext cx="1254476" cy="1194009"/>
              </a:xfrm>
              <a:prstGeom prst="rect">
                <a:avLst/>
              </a:prstGeom>
            </p:spPr>
          </p:pic>
          <p:pic>
            <p:nvPicPr>
              <p:cNvPr id="270" name="Picture 269" descr="A picture containing arrow&#10;&#10;Description automatically generated">
                <a:extLst>
                  <a:ext uri="{FF2B5EF4-FFF2-40B4-BE49-F238E27FC236}">
                    <a16:creationId xmlns:a16="http://schemas.microsoft.com/office/drawing/2014/main" id="{F6F34069-5599-E8A9-591E-A7109C30864D}"/>
                  </a:ext>
                </a:extLst>
              </p:cNvPr>
              <p:cNvPicPr>
                <a:picLocks noChangeAspect="1"/>
              </p:cNvPicPr>
              <p:nvPr/>
            </p:nvPicPr>
            <p:blipFill>
              <a:blip r:embed="rId26">
                <a:lum bright="70000" contrast="-70000"/>
                <a:alphaModFix amt="54000"/>
              </a:blip>
              <a:stretch>
                <a:fillRect/>
              </a:stretch>
            </p:blipFill>
            <p:spPr>
              <a:xfrm>
                <a:off x="3719493" y="3384260"/>
                <a:ext cx="896608" cy="896608"/>
              </a:xfrm>
              <a:prstGeom prst="rect">
                <a:avLst/>
              </a:prstGeom>
            </p:spPr>
          </p:pic>
          <p:sp>
            <p:nvSpPr>
              <p:cNvPr id="271" name="Oval 270">
                <a:extLst>
                  <a:ext uri="{FF2B5EF4-FFF2-40B4-BE49-F238E27FC236}">
                    <a16:creationId xmlns:a16="http://schemas.microsoft.com/office/drawing/2014/main" id="{412A3FCA-F324-F5F5-A3D6-FD051E6E77EB}"/>
                  </a:ext>
                </a:extLst>
              </p:cNvPr>
              <p:cNvSpPr/>
              <p:nvPr/>
            </p:nvSpPr>
            <p:spPr>
              <a:xfrm>
                <a:off x="4045024" y="3136572"/>
                <a:ext cx="457200" cy="457200"/>
              </a:xfrm>
              <a:prstGeom prst="ellipse">
                <a:avLst/>
              </a:prstGeom>
              <a:noFill/>
              <a:ln>
                <a:solidFill>
                  <a:schemeClr val="bg1"/>
                </a:solidFill>
              </a:ln>
              <a:effectLst>
                <a:outerShdw blurRad="50800" dir="5400000" algn="ctr" rotWithShape="0">
                  <a:srgbClr val="00FFC7"/>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2" name="Oval 271">
                <a:extLst>
                  <a:ext uri="{FF2B5EF4-FFF2-40B4-BE49-F238E27FC236}">
                    <a16:creationId xmlns:a16="http://schemas.microsoft.com/office/drawing/2014/main" id="{DED5B8D3-8C9B-602E-7C9A-BE13A1506867}"/>
                  </a:ext>
                </a:extLst>
              </p:cNvPr>
              <p:cNvSpPr/>
              <p:nvPr/>
            </p:nvSpPr>
            <p:spPr>
              <a:xfrm>
                <a:off x="4246686" y="4066264"/>
                <a:ext cx="457200" cy="457200"/>
              </a:xfrm>
              <a:prstGeom prst="ellipse">
                <a:avLst/>
              </a:prstGeom>
              <a:noFill/>
              <a:ln>
                <a:solidFill>
                  <a:schemeClr val="bg1"/>
                </a:solidFill>
              </a:ln>
              <a:effectLst>
                <a:outerShdw blurRad="50800" dir="5400000" algn="ctr" rotWithShape="0">
                  <a:srgbClr val="00FFC7"/>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3" name="Oval 272">
                <a:extLst>
                  <a:ext uri="{FF2B5EF4-FFF2-40B4-BE49-F238E27FC236}">
                    <a16:creationId xmlns:a16="http://schemas.microsoft.com/office/drawing/2014/main" id="{9E2B3B71-C0FB-645A-BCBE-1A81E6257345}"/>
                  </a:ext>
                </a:extLst>
              </p:cNvPr>
              <p:cNvSpPr/>
              <p:nvPr/>
            </p:nvSpPr>
            <p:spPr>
              <a:xfrm>
                <a:off x="3401836" y="3692904"/>
                <a:ext cx="457200" cy="457200"/>
              </a:xfrm>
              <a:prstGeom prst="ellipse">
                <a:avLst/>
              </a:prstGeom>
              <a:noFill/>
              <a:ln>
                <a:solidFill>
                  <a:schemeClr val="bg1"/>
                </a:solidFill>
              </a:ln>
              <a:effectLst>
                <a:outerShdw blurRad="50800" dir="5400000" algn="ctr" rotWithShape="0">
                  <a:srgbClr val="00FFC7"/>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80" name="Group 279">
            <a:extLst>
              <a:ext uri="{FF2B5EF4-FFF2-40B4-BE49-F238E27FC236}">
                <a16:creationId xmlns:a16="http://schemas.microsoft.com/office/drawing/2014/main" id="{D7B8B0E4-F6E5-0125-878B-74DEC728EEEB}"/>
              </a:ext>
            </a:extLst>
          </p:cNvPr>
          <p:cNvGrpSpPr/>
          <p:nvPr/>
        </p:nvGrpSpPr>
        <p:grpSpPr>
          <a:xfrm>
            <a:off x="-4371870" y="3639403"/>
            <a:ext cx="2626435" cy="2626435"/>
            <a:chOff x="-2829484" y="1793815"/>
            <a:chExt cx="2626435" cy="2626435"/>
          </a:xfrm>
          <a:solidFill>
            <a:schemeClr val="bg1">
              <a:lumMod val="75000"/>
              <a:alpha val="19000"/>
            </a:schemeClr>
          </a:solidFill>
          <a:scene3d>
            <a:camera prst="orthographicFront">
              <a:rot lat="0" lon="599972" rev="0"/>
            </a:camera>
            <a:lightRig rig="threePt" dir="t"/>
          </a:scene3d>
        </p:grpSpPr>
        <p:grpSp>
          <p:nvGrpSpPr>
            <p:cNvPr id="278" name="Group 277">
              <a:extLst>
                <a:ext uri="{FF2B5EF4-FFF2-40B4-BE49-F238E27FC236}">
                  <a16:creationId xmlns:a16="http://schemas.microsoft.com/office/drawing/2014/main" id="{989AD729-3D04-6B7D-ECE2-77494A07AF94}"/>
                </a:ext>
              </a:extLst>
            </p:cNvPr>
            <p:cNvGrpSpPr/>
            <p:nvPr/>
          </p:nvGrpSpPr>
          <p:grpSpPr>
            <a:xfrm>
              <a:off x="-2829484" y="1793815"/>
              <a:ext cx="2626435" cy="2626435"/>
              <a:chOff x="-2161612" y="4137800"/>
              <a:chExt cx="1713973" cy="1713973"/>
            </a:xfrm>
            <a:grpFill/>
          </p:grpSpPr>
          <p:sp>
            <p:nvSpPr>
              <p:cNvPr id="277" name="Diamond 276">
                <a:extLst>
                  <a:ext uri="{FF2B5EF4-FFF2-40B4-BE49-F238E27FC236}">
                    <a16:creationId xmlns:a16="http://schemas.microsoft.com/office/drawing/2014/main" id="{147D0DBA-C4C9-1CF3-25AC-EE2FFFF75822}"/>
                  </a:ext>
                </a:extLst>
              </p:cNvPr>
              <p:cNvSpPr/>
              <p:nvPr/>
            </p:nvSpPr>
            <p:spPr>
              <a:xfrm>
                <a:off x="-2161612" y="4137800"/>
                <a:ext cx="1713973" cy="1713973"/>
              </a:xfrm>
              <a:prstGeom prst="diamond">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6" name="Diamond 275">
                <a:extLst>
                  <a:ext uri="{FF2B5EF4-FFF2-40B4-BE49-F238E27FC236}">
                    <a16:creationId xmlns:a16="http://schemas.microsoft.com/office/drawing/2014/main" id="{527B4101-165A-5F14-0E4E-BBD62957DB55}"/>
                  </a:ext>
                </a:extLst>
              </p:cNvPr>
              <p:cNvSpPr/>
              <p:nvPr/>
            </p:nvSpPr>
            <p:spPr>
              <a:xfrm>
                <a:off x="-2068505" y="4230907"/>
                <a:ext cx="1527758" cy="1527758"/>
              </a:xfrm>
              <a:prstGeom prst="diamond">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9" name="Diamond 278">
              <a:extLst>
                <a:ext uri="{FF2B5EF4-FFF2-40B4-BE49-F238E27FC236}">
                  <a16:creationId xmlns:a16="http://schemas.microsoft.com/office/drawing/2014/main" id="{3429042F-A8C9-4D44-5601-EA3031A6C83E}"/>
                </a:ext>
              </a:extLst>
            </p:cNvPr>
            <p:cNvSpPr/>
            <p:nvPr/>
          </p:nvSpPr>
          <p:spPr>
            <a:xfrm>
              <a:off x="-2768395" y="1845508"/>
              <a:ext cx="2516578" cy="2516578"/>
            </a:xfrm>
            <a:prstGeom prst="diamond">
              <a:avLst/>
            </a:prstGeom>
            <a:grpFill/>
            <a:ln>
              <a:solidFill>
                <a:srgbClr val="00FF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2847012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9F3C8BB2-B000-02CE-9285-146CF30F3C35}"/>
              </a:ext>
            </a:extLst>
          </p:cNvPr>
          <p:cNvGrpSpPr/>
          <p:nvPr/>
        </p:nvGrpSpPr>
        <p:grpSpPr>
          <a:xfrm>
            <a:off x="-29796" y="-421762"/>
            <a:ext cx="9630996" cy="12613762"/>
            <a:chOff x="-29796" y="-421762"/>
            <a:chExt cx="9630996" cy="12613762"/>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29789" y="157655"/>
              <a:ext cx="9541609" cy="11929243"/>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42901A1-5AE1-3DCB-7D8D-C77CF7A12848}"/>
                </a:ext>
              </a:extLst>
            </p:cNvPr>
            <p:cNvSpPr txBox="1"/>
            <p:nvPr/>
          </p:nvSpPr>
          <p:spPr>
            <a:xfrm>
              <a:off x="101962" y="-118512"/>
              <a:ext cx="7582296" cy="461665"/>
            </a:xfrm>
            <a:prstGeom prst="rect">
              <a:avLst/>
            </a:prstGeom>
            <a:noFill/>
          </p:spPr>
          <p:txBody>
            <a:bodyPr wrap="square" rtlCol="0">
              <a:spAutoFit/>
            </a:bodyPr>
            <a:lstStyle/>
            <a:p>
              <a:r>
                <a:rPr lang="en-US" sz="2400" b="1" dirty="0">
                  <a:solidFill>
                    <a:srgbClr val="002060"/>
                  </a:solidFill>
                  <a:latin typeface="Felix Titling" panose="020F0502020204030204" pitchFamily="34" charset="0"/>
                  <a:cs typeface="Felix Titling" panose="020F0502020204030204" pitchFamily="34" charset="0"/>
                </a:rPr>
                <a:t>Sole-Proprietor Business consulting</a:t>
              </a:r>
            </a:p>
          </p:txBody>
        </p:sp>
        <p:sp>
          <p:nvSpPr>
            <p:cNvPr id="3" name="Cube 2">
              <a:extLst>
                <a:ext uri="{FF2B5EF4-FFF2-40B4-BE49-F238E27FC236}">
                  <a16:creationId xmlns:a16="http://schemas.microsoft.com/office/drawing/2014/main" id="{6AB40E9D-B6F2-8BDC-6F13-89DC89151E19}"/>
                </a:ext>
              </a:extLst>
            </p:cNvPr>
            <p:cNvSpPr/>
            <p:nvPr/>
          </p:nvSpPr>
          <p:spPr>
            <a:xfrm flipH="1">
              <a:off x="331316" y="593889"/>
              <a:ext cx="6806084" cy="5291230"/>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ube 6">
              <a:extLst>
                <a:ext uri="{FF2B5EF4-FFF2-40B4-BE49-F238E27FC236}">
                  <a16:creationId xmlns:a16="http://schemas.microsoft.com/office/drawing/2014/main" id="{9C2BA924-760D-DD26-3871-95F318FF37D0}"/>
                </a:ext>
              </a:extLst>
            </p:cNvPr>
            <p:cNvSpPr/>
            <p:nvPr/>
          </p:nvSpPr>
          <p:spPr>
            <a:xfrm flipH="1">
              <a:off x="7351039" y="593889"/>
              <a:ext cx="2056070" cy="5291230"/>
            </a:xfrm>
            <a:prstGeom prst="cube">
              <a:avLst>
                <a:gd name="adj" fmla="val 33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602B53EB-0B22-FCAE-DC82-F97AC8BB1D0B}"/>
                </a:ext>
              </a:extLst>
            </p:cNvPr>
            <p:cNvSpPr txBox="1"/>
            <p:nvPr/>
          </p:nvSpPr>
          <p:spPr>
            <a:xfrm>
              <a:off x="443975" y="387744"/>
              <a:ext cx="5080525"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Personal Growth and Coaching</a:t>
              </a:r>
            </a:p>
          </p:txBody>
        </p:sp>
        <p:sp>
          <p:nvSpPr>
            <p:cNvPr id="9" name="Cube 8">
              <a:extLst>
                <a:ext uri="{FF2B5EF4-FFF2-40B4-BE49-F238E27FC236}">
                  <a16:creationId xmlns:a16="http://schemas.microsoft.com/office/drawing/2014/main" id="{B5A9D7D9-674A-E87B-F87E-7B96AF47A840}"/>
                </a:ext>
              </a:extLst>
            </p:cNvPr>
            <p:cNvSpPr/>
            <p:nvPr/>
          </p:nvSpPr>
          <p:spPr>
            <a:xfrm flipH="1">
              <a:off x="331316" y="6402065"/>
              <a:ext cx="6806084" cy="5291230"/>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45221777-7486-59C1-8A43-5A9EC9CC3E5B}"/>
                </a:ext>
              </a:extLst>
            </p:cNvPr>
            <p:cNvSpPr txBox="1"/>
            <p:nvPr/>
          </p:nvSpPr>
          <p:spPr>
            <a:xfrm>
              <a:off x="443975" y="6173955"/>
              <a:ext cx="3694392"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Strategy &amp; Theory</a:t>
              </a:r>
            </a:p>
          </p:txBody>
        </p:sp>
        <p:sp>
          <p:nvSpPr>
            <p:cNvPr id="11" name="Cube 10">
              <a:extLst>
                <a:ext uri="{FF2B5EF4-FFF2-40B4-BE49-F238E27FC236}">
                  <a16:creationId xmlns:a16="http://schemas.microsoft.com/office/drawing/2014/main" id="{43FB276E-F479-0C09-BF86-7161489B9656}"/>
                </a:ext>
              </a:extLst>
            </p:cNvPr>
            <p:cNvSpPr/>
            <p:nvPr/>
          </p:nvSpPr>
          <p:spPr>
            <a:xfrm flipH="1">
              <a:off x="7351039" y="6402065"/>
              <a:ext cx="2056070" cy="5291230"/>
            </a:xfrm>
            <a:prstGeom prst="cube">
              <a:avLst>
                <a:gd name="adj" fmla="val 33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ube 16">
              <a:extLst>
                <a:ext uri="{FF2B5EF4-FFF2-40B4-BE49-F238E27FC236}">
                  <a16:creationId xmlns:a16="http://schemas.microsoft.com/office/drawing/2014/main" id="{579AE53B-49D8-3D1E-0EE9-F0F1A32D91A8}"/>
                </a:ext>
              </a:extLst>
            </p:cNvPr>
            <p:cNvSpPr/>
            <p:nvPr/>
          </p:nvSpPr>
          <p:spPr>
            <a:xfrm flipH="1">
              <a:off x="7882371" y="1154803"/>
              <a:ext cx="1142633" cy="1143897"/>
            </a:xfrm>
            <a:prstGeom prst="cube">
              <a:avLst>
                <a:gd name="adj" fmla="val 70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ube 17">
              <a:extLst>
                <a:ext uri="{FF2B5EF4-FFF2-40B4-BE49-F238E27FC236}">
                  <a16:creationId xmlns:a16="http://schemas.microsoft.com/office/drawing/2014/main" id="{A47E0097-75A1-18A0-4A16-0A8FC05D66E6}"/>
                </a:ext>
              </a:extLst>
            </p:cNvPr>
            <p:cNvSpPr/>
            <p:nvPr/>
          </p:nvSpPr>
          <p:spPr>
            <a:xfrm flipH="1">
              <a:off x="7913612" y="3864230"/>
              <a:ext cx="1142633" cy="1143897"/>
            </a:xfrm>
            <a:prstGeom prst="cube">
              <a:avLst>
                <a:gd name="adj" fmla="val 70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ube 18">
              <a:extLst>
                <a:ext uri="{FF2B5EF4-FFF2-40B4-BE49-F238E27FC236}">
                  <a16:creationId xmlns:a16="http://schemas.microsoft.com/office/drawing/2014/main" id="{1925EF06-8D5B-A9E6-8D75-5C44B9CCE16A}"/>
                </a:ext>
              </a:extLst>
            </p:cNvPr>
            <p:cNvSpPr/>
            <p:nvPr/>
          </p:nvSpPr>
          <p:spPr>
            <a:xfrm flipH="1">
              <a:off x="7899487" y="2524912"/>
              <a:ext cx="1142633" cy="1143897"/>
            </a:xfrm>
            <a:prstGeom prst="cube">
              <a:avLst>
                <a:gd name="adj" fmla="val 70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ube 19">
              <a:extLst>
                <a:ext uri="{FF2B5EF4-FFF2-40B4-BE49-F238E27FC236}">
                  <a16:creationId xmlns:a16="http://schemas.microsoft.com/office/drawing/2014/main" id="{AA91D401-644B-84D8-3ED9-40262A3B1AA8}"/>
                </a:ext>
              </a:extLst>
            </p:cNvPr>
            <p:cNvSpPr/>
            <p:nvPr/>
          </p:nvSpPr>
          <p:spPr>
            <a:xfrm flipH="1">
              <a:off x="7856729" y="7244193"/>
              <a:ext cx="1142633" cy="1143897"/>
            </a:xfrm>
            <a:prstGeom prst="cube">
              <a:avLst>
                <a:gd name="adj" fmla="val 70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ube 20">
              <a:extLst>
                <a:ext uri="{FF2B5EF4-FFF2-40B4-BE49-F238E27FC236}">
                  <a16:creationId xmlns:a16="http://schemas.microsoft.com/office/drawing/2014/main" id="{35FBED99-D4ED-9CBF-34BA-26CAD60F3336}"/>
                </a:ext>
              </a:extLst>
            </p:cNvPr>
            <p:cNvSpPr/>
            <p:nvPr/>
          </p:nvSpPr>
          <p:spPr>
            <a:xfrm flipH="1">
              <a:off x="7887970" y="9953620"/>
              <a:ext cx="1142633" cy="1143897"/>
            </a:xfrm>
            <a:prstGeom prst="cube">
              <a:avLst>
                <a:gd name="adj" fmla="val 70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ube 21">
              <a:extLst>
                <a:ext uri="{FF2B5EF4-FFF2-40B4-BE49-F238E27FC236}">
                  <a16:creationId xmlns:a16="http://schemas.microsoft.com/office/drawing/2014/main" id="{E0A09ACE-A856-37BF-BC54-730FE98B8357}"/>
                </a:ext>
              </a:extLst>
            </p:cNvPr>
            <p:cNvSpPr/>
            <p:nvPr/>
          </p:nvSpPr>
          <p:spPr>
            <a:xfrm flipH="1">
              <a:off x="7873845" y="8614302"/>
              <a:ext cx="1142633" cy="1143897"/>
            </a:xfrm>
            <a:prstGeom prst="cube">
              <a:avLst>
                <a:gd name="adj" fmla="val 70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0FA5ACB6-C2BA-4A22-637E-D26B021724BD}"/>
                </a:ext>
              </a:extLst>
            </p:cNvPr>
            <p:cNvSpPr txBox="1"/>
            <p:nvPr/>
          </p:nvSpPr>
          <p:spPr>
            <a:xfrm>
              <a:off x="490128" y="6915244"/>
              <a:ext cx="6592445" cy="4308872"/>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r>
                <a:rPr lang="en-US" sz="1600" u="sng"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Strategy and Theory:</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Purpose: To grow an organization, product, 					   traffic, or sales by a time goal.</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Education: To understand components of strategic 					 thinking.</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Application: To efficiently deliver results and 					   to change impact on target.</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600" u="sng"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Strategy Practices:</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Portfolio Insight &amp; Strategy</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Marketing Insight &amp; Strategy</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Financial Insight &amp; Strategy</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Procurement Insight &amp; Strategy</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Business Insight &amp; Strategy</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Entrepreneurship Insight &amp; Strategy</a:t>
              </a:r>
            </a:p>
          </p:txBody>
        </p:sp>
        <p:sp>
          <p:nvSpPr>
            <p:cNvPr id="30" name="TextBox 29">
              <a:extLst>
                <a:ext uri="{FF2B5EF4-FFF2-40B4-BE49-F238E27FC236}">
                  <a16:creationId xmlns:a16="http://schemas.microsoft.com/office/drawing/2014/main" id="{C8F7E71E-8ADB-6271-F649-7343F06DFB45}"/>
                </a:ext>
              </a:extLst>
            </p:cNvPr>
            <p:cNvSpPr txBox="1"/>
            <p:nvPr/>
          </p:nvSpPr>
          <p:spPr>
            <a:xfrm>
              <a:off x="490128" y="963221"/>
              <a:ext cx="6592445" cy="4031873"/>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r>
                <a:rPr lang="en-US" sz="1600" u="sng"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Personal Growth Learning:</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Understanding Fundamentals of Awareness</a:t>
              </a: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Tools for Development</a:t>
              </a: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Principles Analysis </a:t>
              </a: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Understanding Habits, Routines, Loops</a:t>
              </a: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Compound Progress</a:t>
              </a: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Synergistic Energy</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u="sng"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Personal Coaching: </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a:t>
              </a: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Primary private coaching on above data</a:t>
              </a: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Scheduling – Saves client time</a:t>
              </a: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Meetings – Keeps client accountable</a:t>
              </a: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Events – Keeps client motivated</a:t>
              </a: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Reality Building – Keeps client informed</a:t>
              </a: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Continuous Growth – client motivating others.</a:t>
              </a:r>
            </a:p>
          </p:txBody>
        </p:sp>
      </p:grpSp>
    </p:spTree>
    <p:extLst>
      <p:ext uri="{BB962C8B-B14F-4D97-AF65-F5344CB8AC3E}">
        <p14:creationId xmlns:p14="http://schemas.microsoft.com/office/powerpoint/2010/main" val="37417290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6AD8A09D-CBF7-4E2F-901C-A40079113472}"/>
              </a:ext>
            </a:extLst>
          </p:cNvPr>
          <p:cNvGrpSpPr/>
          <p:nvPr/>
        </p:nvGrpSpPr>
        <p:grpSpPr>
          <a:xfrm>
            <a:off x="-29796" y="-421762"/>
            <a:ext cx="9630996" cy="12613762"/>
            <a:chOff x="-29796" y="-421762"/>
            <a:chExt cx="9630996" cy="12613762"/>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29789" y="157655"/>
              <a:ext cx="9541609" cy="11929243"/>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42901A1-5AE1-3DCB-7D8D-C77CF7A12848}"/>
                </a:ext>
              </a:extLst>
            </p:cNvPr>
            <p:cNvSpPr txBox="1"/>
            <p:nvPr/>
          </p:nvSpPr>
          <p:spPr>
            <a:xfrm>
              <a:off x="191617" y="-79139"/>
              <a:ext cx="4461454" cy="461665"/>
            </a:xfrm>
            <a:prstGeom prst="rect">
              <a:avLst/>
            </a:prstGeom>
            <a:noFill/>
          </p:spPr>
          <p:txBody>
            <a:bodyPr wrap="square" rtlCol="0">
              <a:spAutoFit/>
            </a:bodyPr>
            <a:lstStyle/>
            <a:p>
              <a:r>
                <a:rPr lang="en-US" sz="2400" b="1" dirty="0">
                  <a:solidFill>
                    <a:srgbClr val="002060"/>
                  </a:solidFill>
                  <a:latin typeface="Felix Titling" panose="020F0502020204030204" pitchFamily="34" charset="0"/>
                  <a:cs typeface="Felix Titling" panose="020F0502020204030204" pitchFamily="34" charset="0"/>
                </a:rPr>
                <a:t>Software Development</a:t>
              </a:r>
            </a:p>
          </p:txBody>
        </p:sp>
        <p:sp>
          <p:nvSpPr>
            <p:cNvPr id="3" name="Cube 2">
              <a:extLst>
                <a:ext uri="{FF2B5EF4-FFF2-40B4-BE49-F238E27FC236}">
                  <a16:creationId xmlns:a16="http://schemas.microsoft.com/office/drawing/2014/main" id="{35F527B5-BEF8-EAE8-CA33-593810B740D2}"/>
                </a:ext>
              </a:extLst>
            </p:cNvPr>
            <p:cNvSpPr/>
            <p:nvPr/>
          </p:nvSpPr>
          <p:spPr>
            <a:xfrm flipH="1">
              <a:off x="441840" y="737072"/>
              <a:ext cx="6698207" cy="5291230"/>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ube 6">
              <a:extLst>
                <a:ext uri="{FF2B5EF4-FFF2-40B4-BE49-F238E27FC236}">
                  <a16:creationId xmlns:a16="http://schemas.microsoft.com/office/drawing/2014/main" id="{4F1B6442-621A-9170-750B-F51F445A806C}"/>
                </a:ext>
              </a:extLst>
            </p:cNvPr>
            <p:cNvSpPr/>
            <p:nvPr/>
          </p:nvSpPr>
          <p:spPr>
            <a:xfrm flipH="1">
              <a:off x="7317762" y="737072"/>
              <a:ext cx="2075989" cy="5291230"/>
            </a:xfrm>
            <a:prstGeom prst="cube">
              <a:avLst>
                <a:gd name="adj" fmla="val 33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ube 7">
              <a:extLst>
                <a:ext uri="{FF2B5EF4-FFF2-40B4-BE49-F238E27FC236}">
                  <a16:creationId xmlns:a16="http://schemas.microsoft.com/office/drawing/2014/main" id="{0BBD36F4-4954-D2D7-BBAB-AB2F144CD3AC}"/>
                </a:ext>
              </a:extLst>
            </p:cNvPr>
            <p:cNvSpPr/>
            <p:nvPr/>
          </p:nvSpPr>
          <p:spPr>
            <a:xfrm flipH="1">
              <a:off x="441841" y="6607719"/>
              <a:ext cx="6698206" cy="5291230"/>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ube 8">
              <a:extLst>
                <a:ext uri="{FF2B5EF4-FFF2-40B4-BE49-F238E27FC236}">
                  <a16:creationId xmlns:a16="http://schemas.microsoft.com/office/drawing/2014/main" id="{EE1E5DC4-3F54-6570-965B-D39857853778}"/>
                </a:ext>
              </a:extLst>
            </p:cNvPr>
            <p:cNvSpPr/>
            <p:nvPr/>
          </p:nvSpPr>
          <p:spPr>
            <a:xfrm flipH="1">
              <a:off x="7317762" y="6607719"/>
              <a:ext cx="2075990" cy="5291230"/>
            </a:xfrm>
            <a:prstGeom prst="cube">
              <a:avLst>
                <a:gd name="adj" fmla="val 33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BEC922D6-6776-411D-CF3A-34BCAB2C6266}"/>
                </a:ext>
              </a:extLst>
            </p:cNvPr>
            <p:cNvSpPr txBox="1"/>
            <p:nvPr/>
          </p:nvSpPr>
          <p:spPr>
            <a:xfrm>
              <a:off x="641938" y="530019"/>
              <a:ext cx="3305120"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Front-End Development</a:t>
              </a:r>
            </a:p>
          </p:txBody>
        </p:sp>
        <p:sp>
          <p:nvSpPr>
            <p:cNvPr id="11" name="TextBox 10">
              <a:extLst>
                <a:ext uri="{FF2B5EF4-FFF2-40B4-BE49-F238E27FC236}">
                  <a16:creationId xmlns:a16="http://schemas.microsoft.com/office/drawing/2014/main" id="{3101D984-2516-E769-CDBB-1325194A05DF}"/>
                </a:ext>
              </a:extLst>
            </p:cNvPr>
            <p:cNvSpPr txBox="1"/>
            <p:nvPr/>
          </p:nvSpPr>
          <p:spPr>
            <a:xfrm>
              <a:off x="636137" y="6387790"/>
              <a:ext cx="3305120"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Back-end Development</a:t>
              </a:r>
            </a:p>
          </p:txBody>
        </p:sp>
        <p:sp>
          <p:nvSpPr>
            <p:cNvPr id="13" name="TextBox 12">
              <a:extLst>
                <a:ext uri="{FF2B5EF4-FFF2-40B4-BE49-F238E27FC236}">
                  <a16:creationId xmlns:a16="http://schemas.microsoft.com/office/drawing/2014/main" id="{F726B74B-E568-09E7-C64A-043AEE5CFCA2}"/>
                </a:ext>
              </a:extLst>
            </p:cNvPr>
            <p:cNvSpPr txBox="1"/>
            <p:nvPr/>
          </p:nvSpPr>
          <p:spPr>
            <a:xfrm>
              <a:off x="7688573" y="6387790"/>
              <a:ext cx="1334300"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Options</a:t>
              </a:r>
            </a:p>
          </p:txBody>
        </p:sp>
        <p:sp>
          <p:nvSpPr>
            <p:cNvPr id="14" name="TextBox 13">
              <a:extLst>
                <a:ext uri="{FF2B5EF4-FFF2-40B4-BE49-F238E27FC236}">
                  <a16:creationId xmlns:a16="http://schemas.microsoft.com/office/drawing/2014/main" id="{2EC5FA8A-DC03-F996-588E-9F653417B8C3}"/>
                </a:ext>
              </a:extLst>
            </p:cNvPr>
            <p:cNvSpPr txBox="1"/>
            <p:nvPr/>
          </p:nvSpPr>
          <p:spPr>
            <a:xfrm>
              <a:off x="7688573" y="530019"/>
              <a:ext cx="1334300"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Options</a:t>
              </a:r>
            </a:p>
          </p:txBody>
        </p:sp>
        <p:sp>
          <p:nvSpPr>
            <p:cNvPr id="16" name="TextBox 15">
              <a:extLst>
                <a:ext uri="{FF2B5EF4-FFF2-40B4-BE49-F238E27FC236}">
                  <a16:creationId xmlns:a16="http://schemas.microsoft.com/office/drawing/2014/main" id="{FE7DAFF7-B8E2-6C04-2852-01751D5721D1}"/>
                </a:ext>
              </a:extLst>
            </p:cNvPr>
            <p:cNvSpPr txBox="1"/>
            <p:nvPr/>
          </p:nvSpPr>
          <p:spPr>
            <a:xfrm>
              <a:off x="665733" y="1287251"/>
              <a:ext cx="6592445" cy="4462760"/>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r>
                <a:rPr lang="en-US" sz="1600" u="sng"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UI/UX Development</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User Interface (UI)</a:t>
              </a:r>
            </a:p>
            <a:p>
              <a:pPr marL="1200150" lvl="2"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Modern Design Practices</a:t>
              </a:r>
            </a:p>
            <a:p>
              <a:pPr marL="1200150" lvl="2"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Color, Typography, Layout</a:t>
              </a:r>
            </a:p>
            <a:p>
              <a:pPr marL="1200150" lvl="2"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Techniques: Card Sorting, Field Studies</a:t>
              </a:r>
            </a:p>
            <a:p>
              <a:pPr marL="1200150" lvl="2"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Software: Figma, Ai, XD, Draw.io</a:t>
              </a:r>
            </a:p>
            <a:p>
              <a:pPr lvl="2"/>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pPr lvl="1"/>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User Experience (UX)</a:t>
              </a:r>
            </a:p>
            <a:p>
              <a:pPr marL="1200150" lvl="2"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Card Sorting, Field Studies</a:t>
              </a:r>
            </a:p>
            <a:p>
              <a:pPr marL="1200150" lvl="2"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User Testing, Eye Tracking, User Personas</a:t>
              </a:r>
            </a:p>
            <a:p>
              <a:pPr lvl="2"/>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600" u="sng"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Front-End Development: </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a:t>
              </a: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Conceptualize &amp; Prototype</a:t>
              </a: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Version control via Git</a:t>
              </a: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Testing via Jasmine / Mocha</a:t>
              </a: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Technologies: HTML, CSS, JS, Python, C#, C++</a:t>
              </a: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Libraries: React, THREE, D3, etc.</a:t>
              </a:r>
            </a:p>
          </p:txBody>
        </p:sp>
        <p:sp>
          <p:nvSpPr>
            <p:cNvPr id="17" name="TextBox 16">
              <a:extLst>
                <a:ext uri="{FF2B5EF4-FFF2-40B4-BE49-F238E27FC236}">
                  <a16:creationId xmlns:a16="http://schemas.microsoft.com/office/drawing/2014/main" id="{0EDF1917-68F3-D640-8442-B5AF31F207E1}"/>
                </a:ext>
              </a:extLst>
            </p:cNvPr>
            <p:cNvSpPr txBox="1"/>
            <p:nvPr/>
          </p:nvSpPr>
          <p:spPr>
            <a:xfrm>
              <a:off x="608281" y="6788217"/>
              <a:ext cx="6592445" cy="5139869"/>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r>
                <a:rPr lang="en-US" sz="1600" u="sng"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Bash, Terminal, and Server:</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Development / Production Server</a:t>
              </a: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API Development – REST, SOAP, etc.</a:t>
              </a: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Server - Assistant</a:t>
              </a: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Technologies – XML, JSON, Apache</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600" u="sng"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Database Management: </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Relational Database Management Systems (RDMS)</a:t>
              </a:r>
            </a:p>
            <a:p>
              <a:pPr marL="1200150" lvl="2"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SQL + Python Interfaces</a:t>
              </a:r>
            </a:p>
            <a:p>
              <a:pPr marL="1200150" lvl="2"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Share Results via Link</a:t>
              </a:r>
            </a:p>
            <a:p>
              <a:pPr marL="1200150" lvl="2"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Real-Time Collaboration</a:t>
              </a:r>
            </a:p>
            <a:p>
              <a:pPr marL="1200150" lvl="2"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Query Results visualized by charts.</a:t>
              </a:r>
            </a:p>
            <a:p>
              <a:pPr marL="1200150" lvl="2"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Languages: SQL, MySQL, PostgreSQL</a:t>
              </a:r>
            </a:p>
            <a:p>
              <a:pPr lvl="1"/>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pPr lvl="1"/>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Non-Relational Database Management Systems (NRDMS)</a:t>
              </a:r>
            </a:p>
            <a:p>
              <a:pPr marL="1200150" lvl="2"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Examine Query Patterns &amp; Profiling</a:t>
              </a:r>
            </a:p>
            <a:p>
              <a:pPr marL="1200150" lvl="2"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Data Modeling and Indexing</a:t>
              </a:r>
            </a:p>
            <a:p>
              <a:pPr marL="1200150" lvl="2"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Referencing Collections for instancing</a:t>
              </a:r>
            </a:p>
            <a:p>
              <a:pPr marL="1200150" lvl="2"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Monitor Memory Usage, replication, sharding</a:t>
              </a:r>
            </a:p>
            <a:p>
              <a:pPr marL="1200150" lvl="2"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Languages: Apache, MongoDB</a:t>
              </a:r>
            </a:p>
          </p:txBody>
        </p:sp>
        <p:sp>
          <p:nvSpPr>
            <p:cNvPr id="18" name="Cube 17">
              <a:extLst>
                <a:ext uri="{FF2B5EF4-FFF2-40B4-BE49-F238E27FC236}">
                  <a16:creationId xmlns:a16="http://schemas.microsoft.com/office/drawing/2014/main" id="{3397C14D-2342-E0B5-7D46-B266CD39B028}"/>
                </a:ext>
              </a:extLst>
            </p:cNvPr>
            <p:cNvSpPr/>
            <p:nvPr/>
          </p:nvSpPr>
          <p:spPr>
            <a:xfrm flipH="1">
              <a:off x="7792834" y="1456025"/>
              <a:ext cx="1142633" cy="1143897"/>
            </a:xfrm>
            <a:prstGeom prst="cube">
              <a:avLst>
                <a:gd name="adj" fmla="val 70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ube 18">
              <a:extLst>
                <a:ext uri="{FF2B5EF4-FFF2-40B4-BE49-F238E27FC236}">
                  <a16:creationId xmlns:a16="http://schemas.microsoft.com/office/drawing/2014/main" id="{C51F1A2B-FB88-9398-CB77-536459D313EF}"/>
                </a:ext>
              </a:extLst>
            </p:cNvPr>
            <p:cNvSpPr/>
            <p:nvPr/>
          </p:nvSpPr>
          <p:spPr>
            <a:xfrm flipH="1">
              <a:off x="7824075" y="4165452"/>
              <a:ext cx="1142633" cy="1143897"/>
            </a:xfrm>
            <a:prstGeom prst="cube">
              <a:avLst>
                <a:gd name="adj" fmla="val 70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ube 19">
              <a:extLst>
                <a:ext uri="{FF2B5EF4-FFF2-40B4-BE49-F238E27FC236}">
                  <a16:creationId xmlns:a16="http://schemas.microsoft.com/office/drawing/2014/main" id="{E512255F-5A71-2EF7-F972-B1F02C4571DB}"/>
                </a:ext>
              </a:extLst>
            </p:cNvPr>
            <p:cNvSpPr/>
            <p:nvPr/>
          </p:nvSpPr>
          <p:spPr>
            <a:xfrm flipH="1">
              <a:off x="7809950" y="2826134"/>
              <a:ext cx="1142633" cy="1143897"/>
            </a:xfrm>
            <a:prstGeom prst="cube">
              <a:avLst>
                <a:gd name="adj" fmla="val 70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ube 23">
              <a:extLst>
                <a:ext uri="{FF2B5EF4-FFF2-40B4-BE49-F238E27FC236}">
                  <a16:creationId xmlns:a16="http://schemas.microsoft.com/office/drawing/2014/main" id="{9B7E82A2-A511-9CA8-BBE4-F5E2D6466B34}"/>
                </a:ext>
              </a:extLst>
            </p:cNvPr>
            <p:cNvSpPr/>
            <p:nvPr/>
          </p:nvSpPr>
          <p:spPr>
            <a:xfrm flipH="1">
              <a:off x="7805286" y="7336539"/>
              <a:ext cx="1142633" cy="1143897"/>
            </a:xfrm>
            <a:prstGeom prst="cube">
              <a:avLst>
                <a:gd name="adj" fmla="val 70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ube 24">
              <a:extLst>
                <a:ext uri="{FF2B5EF4-FFF2-40B4-BE49-F238E27FC236}">
                  <a16:creationId xmlns:a16="http://schemas.microsoft.com/office/drawing/2014/main" id="{C3810C74-78F2-E815-EF3D-1666D50FBE23}"/>
                </a:ext>
              </a:extLst>
            </p:cNvPr>
            <p:cNvSpPr/>
            <p:nvPr/>
          </p:nvSpPr>
          <p:spPr>
            <a:xfrm flipH="1">
              <a:off x="7836527" y="10045966"/>
              <a:ext cx="1142633" cy="1143897"/>
            </a:xfrm>
            <a:prstGeom prst="cube">
              <a:avLst>
                <a:gd name="adj" fmla="val 70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ube 25">
              <a:extLst>
                <a:ext uri="{FF2B5EF4-FFF2-40B4-BE49-F238E27FC236}">
                  <a16:creationId xmlns:a16="http://schemas.microsoft.com/office/drawing/2014/main" id="{5E051D99-0356-A518-4ECE-078880D48027}"/>
                </a:ext>
              </a:extLst>
            </p:cNvPr>
            <p:cNvSpPr/>
            <p:nvPr/>
          </p:nvSpPr>
          <p:spPr>
            <a:xfrm flipH="1">
              <a:off x="7822402" y="8706648"/>
              <a:ext cx="1142633" cy="1143897"/>
            </a:xfrm>
            <a:prstGeom prst="cube">
              <a:avLst>
                <a:gd name="adj" fmla="val 70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033486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D0BFDB48-40D9-B415-40AC-A4115027FEC7}"/>
              </a:ext>
            </a:extLst>
          </p:cNvPr>
          <p:cNvGrpSpPr/>
          <p:nvPr/>
        </p:nvGrpSpPr>
        <p:grpSpPr>
          <a:xfrm>
            <a:off x="-29796" y="-421762"/>
            <a:ext cx="9630996" cy="12613762"/>
            <a:chOff x="-29796" y="-421762"/>
            <a:chExt cx="9630996" cy="12613762"/>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29789" y="157655"/>
              <a:ext cx="9541609" cy="11929243"/>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42901A1-5AE1-3DCB-7D8D-C77CF7A12848}"/>
                </a:ext>
              </a:extLst>
            </p:cNvPr>
            <p:cNvSpPr txBox="1"/>
            <p:nvPr/>
          </p:nvSpPr>
          <p:spPr>
            <a:xfrm>
              <a:off x="331316" y="-27011"/>
              <a:ext cx="4986917"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Music production</a:t>
              </a:r>
            </a:p>
          </p:txBody>
        </p:sp>
        <p:sp>
          <p:nvSpPr>
            <p:cNvPr id="3" name="Cube 2">
              <a:extLst>
                <a:ext uri="{FF2B5EF4-FFF2-40B4-BE49-F238E27FC236}">
                  <a16:creationId xmlns:a16="http://schemas.microsoft.com/office/drawing/2014/main" id="{BCC5D204-CF10-B53E-DA09-4C02284BEFDE}"/>
                </a:ext>
              </a:extLst>
            </p:cNvPr>
            <p:cNvSpPr/>
            <p:nvPr/>
          </p:nvSpPr>
          <p:spPr>
            <a:xfrm flipH="1">
              <a:off x="396912" y="3586625"/>
              <a:ext cx="6236754" cy="5291230"/>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EDC8626-6B6C-F29D-4369-0343F4812944}"/>
                </a:ext>
              </a:extLst>
            </p:cNvPr>
            <p:cNvSpPr txBox="1"/>
            <p:nvPr/>
          </p:nvSpPr>
          <p:spPr>
            <a:xfrm>
              <a:off x="2519422" y="3418754"/>
              <a:ext cx="2335874" cy="307777"/>
            </a:xfrm>
            <a:prstGeom prst="rect">
              <a:avLst/>
            </a:prstGeom>
            <a:noFill/>
          </p:spPr>
          <p:txBody>
            <a:bodyPr wrap="square" rtlCol="0">
              <a:spAutoFit/>
            </a:bodyPr>
            <a:lstStyle/>
            <a:p>
              <a:r>
                <a:rPr lang="en-US" sz="1400" b="1" dirty="0">
                  <a:solidFill>
                    <a:srgbClr val="002060"/>
                  </a:solidFill>
                  <a:latin typeface="Felix Titling" panose="020F0502020204030204" pitchFamily="34" charset="0"/>
                  <a:cs typeface="Felix Titling" panose="020F0502020204030204" pitchFamily="34" charset="0"/>
                </a:rPr>
                <a:t>Music Development</a:t>
              </a:r>
            </a:p>
          </p:txBody>
        </p:sp>
        <p:sp>
          <p:nvSpPr>
            <p:cNvPr id="8" name="Cube 7">
              <a:extLst>
                <a:ext uri="{FF2B5EF4-FFF2-40B4-BE49-F238E27FC236}">
                  <a16:creationId xmlns:a16="http://schemas.microsoft.com/office/drawing/2014/main" id="{3FF20437-4E69-E1B5-50C2-CC58EB72A1C4}"/>
                </a:ext>
              </a:extLst>
            </p:cNvPr>
            <p:cNvSpPr/>
            <p:nvPr/>
          </p:nvSpPr>
          <p:spPr>
            <a:xfrm flipH="1">
              <a:off x="751250" y="4413425"/>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ube 14">
              <a:extLst>
                <a:ext uri="{FF2B5EF4-FFF2-40B4-BE49-F238E27FC236}">
                  <a16:creationId xmlns:a16="http://schemas.microsoft.com/office/drawing/2014/main" id="{AC6A86DA-D994-5CC9-B104-3044E4D2DBC1}"/>
                </a:ext>
              </a:extLst>
            </p:cNvPr>
            <p:cNvSpPr/>
            <p:nvPr/>
          </p:nvSpPr>
          <p:spPr>
            <a:xfrm flipH="1">
              <a:off x="396911" y="593889"/>
              <a:ext cx="8916769" cy="2637952"/>
            </a:xfrm>
            <a:prstGeom prst="cube">
              <a:avLst>
                <a:gd name="adj" fmla="val 375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25AEFEF7-8645-A357-E6D9-14A3DA13DB43}"/>
                </a:ext>
              </a:extLst>
            </p:cNvPr>
            <p:cNvSpPr txBox="1"/>
            <p:nvPr/>
          </p:nvSpPr>
          <p:spPr>
            <a:xfrm>
              <a:off x="683637" y="440000"/>
              <a:ext cx="2335874" cy="307777"/>
            </a:xfrm>
            <a:prstGeom prst="rect">
              <a:avLst/>
            </a:prstGeom>
            <a:noFill/>
          </p:spPr>
          <p:txBody>
            <a:bodyPr wrap="square" rtlCol="0">
              <a:spAutoFit/>
            </a:bodyPr>
            <a:lstStyle/>
            <a:p>
              <a:r>
                <a:rPr lang="en-US" sz="1400" b="1" dirty="0">
                  <a:solidFill>
                    <a:srgbClr val="002060"/>
                  </a:solidFill>
                  <a:latin typeface="Felix Titling" panose="020F0502020204030204" pitchFamily="34" charset="0"/>
                  <a:cs typeface="Felix Titling" panose="020F0502020204030204" pitchFamily="34" charset="0"/>
                </a:rPr>
                <a:t>Introduction</a:t>
              </a:r>
            </a:p>
          </p:txBody>
        </p:sp>
        <p:sp>
          <p:nvSpPr>
            <p:cNvPr id="17" name="Cube 16">
              <a:extLst>
                <a:ext uri="{FF2B5EF4-FFF2-40B4-BE49-F238E27FC236}">
                  <a16:creationId xmlns:a16="http://schemas.microsoft.com/office/drawing/2014/main" id="{7955914A-5661-795E-E8B3-4877BACDE4D9}"/>
                </a:ext>
              </a:extLst>
            </p:cNvPr>
            <p:cNvSpPr/>
            <p:nvPr/>
          </p:nvSpPr>
          <p:spPr>
            <a:xfrm flipH="1">
              <a:off x="2875765" y="4419081"/>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ube 17">
              <a:extLst>
                <a:ext uri="{FF2B5EF4-FFF2-40B4-BE49-F238E27FC236}">
                  <a16:creationId xmlns:a16="http://schemas.microsoft.com/office/drawing/2014/main" id="{3D90D90E-BF0D-5676-5CAA-B34975385B8E}"/>
                </a:ext>
              </a:extLst>
            </p:cNvPr>
            <p:cNvSpPr/>
            <p:nvPr/>
          </p:nvSpPr>
          <p:spPr>
            <a:xfrm flipH="1">
              <a:off x="4963219" y="4419081"/>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ube 18">
              <a:extLst>
                <a:ext uri="{FF2B5EF4-FFF2-40B4-BE49-F238E27FC236}">
                  <a16:creationId xmlns:a16="http://schemas.microsoft.com/office/drawing/2014/main" id="{46A68727-6E3E-AAC5-E4C1-B7BF92E505A0}"/>
                </a:ext>
              </a:extLst>
            </p:cNvPr>
            <p:cNvSpPr/>
            <p:nvPr/>
          </p:nvSpPr>
          <p:spPr>
            <a:xfrm flipH="1">
              <a:off x="751251" y="6503429"/>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ube 19">
              <a:extLst>
                <a:ext uri="{FF2B5EF4-FFF2-40B4-BE49-F238E27FC236}">
                  <a16:creationId xmlns:a16="http://schemas.microsoft.com/office/drawing/2014/main" id="{8451F7A8-9647-B0B1-7CD4-3844393A593F}"/>
                </a:ext>
              </a:extLst>
            </p:cNvPr>
            <p:cNvSpPr/>
            <p:nvPr/>
          </p:nvSpPr>
          <p:spPr>
            <a:xfrm flipH="1">
              <a:off x="2875765" y="6498515"/>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ube 20">
              <a:extLst>
                <a:ext uri="{FF2B5EF4-FFF2-40B4-BE49-F238E27FC236}">
                  <a16:creationId xmlns:a16="http://schemas.microsoft.com/office/drawing/2014/main" id="{E737C704-4DD0-BFE3-0A67-57B0B3C000BA}"/>
                </a:ext>
              </a:extLst>
            </p:cNvPr>
            <p:cNvSpPr/>
            <p:nvPr/>
          </p:nvSpPr>
          <p:spPr>
            <a:xfrm flipH="1">
              <a:off x="5000279" y="6498514"/>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ube 21">
              <a:extLst>
                <a:ext uri="{FF2B5EF4-FFF2-40B4-BE49-F238E27FC236}">
                  <a16:creationId xmlns:a16="http://schemas.microsoft.com/office/drawing/2014/main" id="{9650CA70-A3C6-503E-738B-AB23AB8E3BEF}"/>
                </a:ext>
              </a:extLst>
            </p:cNvPr>
            <p:cNvSpPr/>
            <p:nvPr/>
          </p:nvSpPr>
          <p:spPr>
            <a:xfrm flipH="1">
              <a:off x="396912" y="9299616"/>
              <a:ext cx="8916769" cy="2455053"/>
            </a:xfrm>
            <a:prstGeom prst="cube">
              <a:avLst>
                <a:gd name="adj" fmla="val 375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593CE04A-1C1E-E3E1-4CC2-9752EAD89583}"/>
                </a:ext>
              </a:extLst>
            </p:cNvPr>
            <p:cNvSpPr txBox="1"/>
            <p:nvPr/>
          </p:nvSpPr>
          <p:spPr>
            <a:xfrm>
              <a:off x="683636" y="9143059"/>
              <a:ext cx="4116963" cy="307777"/>
            </a:xfrm>
            <a:prstGeom prst="rect">
              <a:avLst/>
            </a:prstGeom>
            <a:noFill/>
          </p:spPr>
          <p:txBody>
            <a:bodyPr wrap="square" rtlCol="0">
              <a:spAutoFit/>
            </a:bodyPr>
            <a:lstStyle/>
            <a:p>
              <a:r>
                <a:rPr lang="en-US" sz="1400" b="1" dirty="0">
                  <a:solidFill>
                    <a:srgbClr val="002060"/>
                  </a:solidFill>
                  <a:latin typeface="Felix Titling" panose="020F0502020204030204" pitchFamily="34" charset="0"/>
                  <a:cs typeface="Felix Titling" panose="020F0502020204030204" pitchFamily="34" charset="0"/>
                </a:rPr>
                <a:t>Listen to Loops  I have produced : </a:t>
              </a:r>
            </a:p>
          </p:txBody>
        </p:sp>
        <p:sp>
          <p:nvSpPr>
            <p:cNvPr id="9" name="Cube 8">
              <a:extLst>
                <a:ext uri="{FF2B5EF4-FFF2-40B4-BE49-F238E27FC236}">
                  <a16:creationId xmlns:a16="http://schemas.microsoft.com/office/drawing/2014/main" id="{8E2E1AA9-83D7-2FFB-6533-ADA1DBC6A29F}"/>
                </a:ext>
              </a:extLst>
            </p:cNvPr>
            <p:cNvSpPr/>
            <p:nvPr/>
          </p:nvSpPr>
          <p:spPr>
            <a:xfrm flipH="1">
              <a:off x="6965173" y="3586625"/>
              <a:ext cx="2425577" cy="5291230"/>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ube 9">
              <a:extLst>
                <a:ext uri="{FF2B5EF4-FFF2-40B4-BE49-F238E27FC236}">
                  <a16:creationId xmlns:a16="http://schemas.microsoft.com/office/drawing/2014/main" id="{446E8B5E-0B52-58E6-CEE4-DABF1EE801C8}"/>
                </a:ext>
              </a:extLst>
            </p:cNvPr>
            <p:cNvSpPr/>
            <p:nvPr/>
          </p:nvSpPr>
          <p:spPr>
            <a:xfrm flipH="1">
              <a:off x="7700061" y="3986612"/>
              <a:ext cx="1142633" cy="1143897"/>
            </a:xfrm>
            <a:prstGeom prst="cube">
              <a:avLst>
                <a:gd name="adj" fmla="val 70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ube 10">
              <a:extLst>
                <a:ext uri="{FF2B5EF4-FFF2-40B4-BE49-F238E27FC236}">
                  <a16:creationId xmlns:a16="http://schemas.microsoft.com/office/drawing/2014/main" id="{8883DCE1-C3E4-C857-FB69-A86B2A4ED9FE}"/>
                </a:ext>
              </a:extLst>
            </p:cNvPr>
            <p:cNvSpPr/>
            <p:nvPr/>
          </p:nvSpPr>
          <p:spPr>
            <a:xfrm flipH="1">
              <a:off x="7717177" y="5356721"/>
              <a:ext cx="1142633" cy="1143897"/>
            </a:xfrm>
            <a:prstGeom prst="cube">
              <a:avLst>
                <a:gd name="adj" fmla="val 70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ube 23">
              <a:extLst>
                <a:ext uri="{FF2B5EF4-FFF2-40B4-BE49-F238E27FC236}">
                  <a16:creationId xmlns:a16="http://schemas.microsoft.com/office/drawing/2014/main" id="{8A2A3521-D284-8BA7-25FA-64A62D189C73}"/>
                </a:ext>
              </a:extLst>
            </p:cNvPr>
            <p:cNvSpPr/>
            <p:nvPr/>
          </p:nvSpPr>
          <p:spPr>
            <a:xfrm flipH="1">
              <a:off x="7717177" y="6726830"/>
              <a:ext cx="1142633" cy="1143897"/>
            </a:xfrm>
            <a:prstGeom prst="cube">
              <a:avLst>
                <a:gd name="adj" fmla="val 70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668E2127-3C73-36EF-7FE5-2CECBC930AE0}"/>
                </a:ext>
              </a:extLst>
            </p:cNvPr>
            <p:cNvSpPr txBox="1"/>
            <p:nvPr/>
          </p:nvSpPr>
          <p:spPr>
            <a:xfrm>
              <a:off x="616662" y="769628"/>
              <a:ext cx="8624643" cy="2462213"/>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Music has always been a passion of mine to experience. I have Synthesia which is a condition in which is defined by Wikipedia as a perceptual phenomenon in which stimulation of one sensory or cognitive pathway leads to involuntary experiences in a second sensory or cognitive pathway.</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Because of this, I have always been attracted to learning instruments, styles of music, different rhythm cadences, and amazing combinations of harmonies, chords, and even melodies. Fortunately, but also unfortunately this makes me hyperaware as I listen to even the smallest sounds. And create memories or situations from the sounds.</a:t>
              </a:r>
            </a:p>
          </p:txBody>
        </p:sp>
        <p:sp>
          <p:nvSpPr>
            <p:cNvPr id="26" name="Cube 25">
              <a:extLst>
                <a:ext uri="{FF2B5EF4-FFF2-40B4-BE49-F238E27FC236}">
                  <a16:creationId xmlns:a16="http://schemas.microsoft.com/office/drawing/2014/main" id="{1F976891-6A19-DFF0-D27F-F10A78F5D623}"/>
                </a:ext>
              </a:extLst>
            </p:cNvPr>
            <p:cNvSpPr/>
            <p:nvPr/>
          </p:nvSpPr>
          <p:spPr>
            <a:xfrm flipH="1">
              <a:off x="751250" y="10015538"/>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ube 26">
              <a:extLst>
                <a:ext uri="{FF2B5EF4-FFF2-40B4-BE49-F238E27FC236}">
                  <a16:creationId xmlns:a16="http://schemas.microsoft.com/office/drawing/2014/main" id="{DFF17C83-E82B-67B9-8565-4E607B9B6A81}"/>
                </a:ext>
              </a:extLst>
            </p:cNvPr>
            <p:cNvSpPr/>
            <p:nvPr/>
          </p:nvSpPr>
          <p:spPr>
            <a:xfrm flipH="1">
              <a:off x="3019511" y="10015537"/>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ube 27">
              <a:extLst>
                <a:ext uri="{FF2B5EF4-FFF2-40B4-BE49-F238E27FC236}">
                  <a16:creationId xmlns:a16="http://schemas.microsoft.com/office/drawing/2014/main" id="{01BA00A7-BEE1-F2D1-641A-94106E9D452A}"/>
                </a:ext>
              </a:extLst>
            </p:cNvPr>
            <p:cNvSpPr/>
            <p:nvPr/>
          </p:nvSpPr>
          <p:spPr>
            <a:xfrm flipH="1">
              <a:off x="5287772" y="10022495"/>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ube 28">
              <a:extLst>
                <a:ext uri="{FF2B5EF4-FFF2-40B4-BE49-F238E27FC236}">
                  <a16:creationId xmlns:a16="http://schemas.microsoft.com/office/drawing/2014/main" id="{90EB64E2-3BF6-5F13-4523-771DA611516D}"/>
                </a:ext>
              </a:extLst>
            </p:cNvPr>
            <p:cNvSpPr/>
            <p:nvPr/>
          </p:nvSpPr>
          <p:spPr>
            <a:xfrm flipH="1">
              <a:off x="7631846" y="10015536"/>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0385941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7690F2F4-61F4-3353-91D8-BC32C0B41D39}"/>
              </a:ext>
            </a:extLst>
          </p:cNvPr>
          <p:cNvGrpSpPr/>
          <p:nvPr/>
        </p:nvGrpSpPr>
        <p:grpSpPr>
          <a:xfrm>
            <a:off x="-29796" y="-421762"/>
            <a:ext cx="9630996" cy="12613762"/>
            <a:chOff x="-29796" y="-421762"/>
            <a:chExt cx="9630996" cy="12613762"/>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29789" y="157655"/>
              <a:ext cx="9541609" cy="11929243"/>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42901A1-5AE1-3DCB-7D8D-C77CF7A12848}"/>
                </a:ext>
              </a:extLst>
            </p:cNvPr>
            <p:cNvSpPr txBox="1"/>
            <p:nvPr/>
          </p:nvSpPr>
          <p:spPr>
            <a:xfrm>
              <a:off x="97719" y="-91941"/>
              <a:ext cx="4986917" cy="461665"/>
            </a:xfrm>
            <a:prstGeom prst="rect">
              <a:avLst/>
            </a:prstGeom>
            <a:noFill/>
          </p:spPr>
          <p:txBody>
            <a:bodyPr wrap="square" rtlCol="0">
              <a:spAutoFit/>
            </a:bodyPr>
            <a:lstStyle/>
            <a:p>
              <a:r>
                <a:rPr lang="en-US" sz="2400" b="1" dirty="0">
                  <a:solidFill>
                    <a:srgbClr val="002060"/>
                  </a:solidFill>
                  <a:latin typeface="Felix Titling" panose="020F0502020204030204" pitchFamily="34" charset="0"/>
                  <a:cs typeface="Felix Titling" panose="020F0502020204030204" pitchFamily="34" charset="0"/>
                </a:rPr>
                <a:t>Music Performance</a:t>
              </a:r>
            </a:p>
          </p:txBody>
        </p:sp>
        <p:sp>
          <p:nvSpPr>
            <p:cNvPr id="3" name="Cube 2">
              <a:extLst>
                <a:ext uri="{FF2B5EF4-FFF2-40B4-BE49-F238E27FC236}">
                  <a16:creationId xmlns:a16="http://schemas.microsoft.com/office/drawing/2014/main" id="{F94BEC0B-E074-FBAF-BF31-2FA573CBAF7C}"/>
                </a:ext>
              </a:extLst>
            </p:cNvPr>
            <p:cNvSpPr/>
            <p:nvPr/>
          </p:nvSpPr>
          <p:spPr>
            <a:xfrm flipH="1">
              <a:off x="330332" y="680876"/>
              <a:ext cx="4266098" cy="3646694"/>
            </a:xfrm>
            <a:prstGeom prst="cube">
              <a:avLst>
                <a:gd name="adj" fmla="val 3005"/>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ube 6">
              <a:extLst>
                <a:ext uri="{FF2B5EF4-FFF2-40B4-BE49-F238E27FC236}">
                  <a16:creationId xmlns:a16="http://schemas.microsoft.com/office/drawing/2014/main" id="{46CA4CF1-69A3-B6AC-27B0-EED03020A329}"/>
                </a:ext>
              </a:extLst>
            </p:cNvPr>
            <p:cNvSpPr/>
            <p:nvPr/>
          </p:nvSpPr>
          <p:spPr>
            <a:xfrm flipH="1">
              <a:off x="5084636" y="680876"/>
              <a:ext cx="4266098" cy="3646694"/>
            </a:xfrm>
            <a:prstGeom prst="cube">
              <a:avLst>
                <a:gd name="adj" fmla="val 3005"/>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ube 7">
              <a:extLst>
                <a:ext uri="{FF2B5EF4-FFF2-40B4-BE49-F238E27FC236}">
                  <a16:creationId xmlns:a16="http://schemas.microsoft.com/office/drawing/2014/main" id="{8BE21285-5D0A-DAB2-2F31-1587F21ECAED}"/>
                </a:ext>
              </a:extLst>
            </p:cNvPr>
            <p:cNvSpPr/>
            <p:nvPr/>
          </p:nvSpPr>
          <p:spPr>
            <a:xfrm flipH="1">
              <a:off x="7096353" y="4850790"/>
              <a:ext cx="2222216" cy="5880709"/>
            </a:xfrm>
            <a:prstGeom prst="cube">
              <a:avLst>
                <a:gd name="adj" fmla="val 3005"/>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ube 8">
              <a:extLst>
                <a:ext uri="{FF2B5EF4-FFF2-40B4-BE49-F238E27FC236}">
                  <a16:creationId xmlns:a16="http://schemas.microsoft.com/office/drawing/2014/main" id="{CCBE4C6B-4D04-6F19-AC3B-FBEA0D1FBFEA}"/>
                </a:ext>
              </a:extLst>
            </p:cNvPr>
            <p:cNvSpPr/>
            <p:nvPr/>
          </p:nvSpPr>
          <p:spPr>
            <a:xfrm flipH="1">
              <a:off x="330332" y="4850790"/>
              <a:ext cx="6210168" cy="5880709"/>
            </a:xfrm>
            <a:prstGeom prst="cube">
              <a:avLst>
                <a:gd name="adj" fmla="val 2573"/>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7A514B96-AEAC-9B11-749E-169F4C4809D9}"/>
                </a:ext>
              </a:extLst>
            </p:cNvPr>
            <p:cNvSpPr txBox="1"/>
            <p:nvPr/>
          </p:nvSpPr>
          <p:spPr>
            <a:xfrm>
              <a:off x="560099" y="486323"/>
              <a:ext cx="2792497"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Live performances </a:t>
              </a:r>
            </a:p>
          </p:txBody>
        </p:sp>
        <p:sp>
          <p:nvSpPr>
            <p:cNvPr id="11" name="TextBox 10">
              <a:extLst>
                <a:ext uri="{FF2B5EF4-FFF2-40B4-BE49-F238E27FC236}">
                  <a16:creationId xmlns:a16="http://schemas.microsoft.com/office/drawing/2014/main" id="{1DC29BD0-B211-516C-7D49-51DA59EBEDFD}"/>
                </a:ext>
              </a:extLst>
            </p:cNvPr>
            <p:cNvSpPr txBox="1"/>
            <p:nvPr/>
          </p:nvSpPr>
          <p:spPr>
            <a:xfrm>
              <a:off x="545254" y="4685798"/>
              <a:ext cx="2502746"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Live Sessions</a:t>
              </a:r>
            </a:p>
          </p:txBody>
        </p:sp>
        <p:sp>
          <p:nvSpPr>
            <p:cNvPr id="12" name="Cube 11">
              <a:extLst>
                <a:ext uri="{FF2B5EF4-FFF2-40B4-BE49-F238E27FC236}">
                  <a16:creationId xmlns:a16="http://schemas.microsoft.com/office/drawing/2014/main" id="{A48C7C0B-EFF6-4626-0A1B-D99F76C1E36A}"/>
                </a:ext>
              </a:extLst>
            </p:cNvPr>
            <p:cNvSpPr/>
            <p:nvPr/>
          </p:nvSpPr>
          <p:spPr>
            <a:xfrm flipH="1">
              <a:off x="677287" y="1101500"/>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ube 12">
              <a:extLst>
                <a:ext uri="{FF2B5EF4-FFF2-40B4-BE49-F238E27FC236}">
                  <a16:creationId xmlns:a16="http://schemas.microsoft.com/office/drawing/2014/main" id="{20378EE7-C802-2A3D-D814-D010048EC46A}"/>
                </a:ext>
              </a:extLst>
            </p:cNvPr>
            <p:cNvSpPr/>
            <p:nvPr/>
          </p:nvSpPr>
          <p:spPr>
            <a:xfrm flipH="1">
              <a:off x="2692740" y="1110043"/>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ube 13">
              <a:extLst>
                <a:ext uri="{FF2B5EF4-FFF2-40B4-BE49-F238E27FC236}">
                  <a16:creationId xmlns:a16="http://schemas.microsoft.com/office/drawing/2014/main" id="{3DC988A3-EFBC-0887-E21F-5BF865D4C814}"/>
                </a:ext>
              </a:extLst>
            </p:cNvPr>
            <p:cNvSpPr/>
            <p:nvPr/>
          </p:nvSpPr>
          <p:spPr>
            <a:xfrm flipH="1">
              <a:off x="677288" y="2879057"/>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ube 14">
              <a:extLst>
                <a:ext uri="{FF2B5EF4-FFF2-40B4-BE49-F238E27FC236}">
                  <a16:creationId xmlns:a16="http://schemas.microsoft.com/office/drawing/2014/main" id="{C70BBBB8-A8C9-38E9-60CB-F7A45F8291D6}"/>
                </a:ext>
              </a:extLst>
            </p:cNvPr>
            <p:cNvSpPr/>
            <p:nvPr/>
          </p:nvSpPr>
          <p:spPr>
            <a:xfrm flipH="1">
              <a:off x="2692740" y="2889657"/>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ube 15">
              <a:extLst>
                <a:ext uri="{FF2B5EF4-FFF2-40B4-BE49-F238E27FC236}">
                  <a16:creationId xmlns:a16="http://schemas.microsoft.com/office/drawing/2014/main" id="{4A69B4B6-5B05-090B-CC1B-DB0B6055C307}"/>
                </a:ext>
              </a:extLst>
            </p:cNvPr>
            <p:cNvSpPr/>
            <p:nvPr/>
          </p:nvSpPr>
          <p:spPr>
            <a:xfrm flipH="1">
              <a:off x="814802" y="5308197"/>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ube 16">
              <a:extLst>
                <a:ext uri="{FF2B5EF4-FFF2-40B4-BE49-F238E27FC236}">
                  <a16:creationId xmlns:a16="http://schemas.microsoft.com/office/drawing/2014/main" id="{EFFA21D5-BF4C-B6C0-FC4F-BA1623251E95}"/>
                </a:ext>
              </a:extLst>
            </p:cNvPr>
            <p:cNvSpPr/>
            <p:nvPr/>
          </p:nvSpPr>
          <p:spPr>
            <a:xfrm flipH="1">
              <a:off x="2830255" y="5316740"/>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ube 17">
              <a:extLst>
                <a:ext uri="{FF2B5EF4-FFF2-40B4-BE49-F238E27FC236}">
                  <a16:creationId xmlns:a16="http://schemas.microsoft.com/office/drawing/2014/main" id="{DC635DB0-E87B-9DA6-77C7-E50E72B06CD1}"/>
                </a:ext>
              </a:extLst>
            </p:cNvPr>
            <p:cNvSpPr/>
            <p:nvPr/>
          </p:nvSpPr>
          <p:spPr>
            <a:xfrm flipH="1">
              <a:off x="814802" y="7167095"/>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ube 18">
              <a:extLst>
                <a:ext uri="{FF2B5EF4-FFF2-40B4-BE49-F238E27FC236}">
                  <a16:creationId xmlns:a16="http://schemas.microsoft.com/office/drawing/2014/main" id="{0C1CF486-E188-6D11-68DF-14E53626EFCD}"/>
                </a:ext>
              </a:extLst>
            </p:cNvPr>
            <p:cNvSpPr/>
            <p:nvPr/>
          </p:nvSpPr>
          <p:spPr>
            <a:xfrm flipH="1">
              <a:off x="2830254" y="7177695"/>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302B1762-94BA-F9BA-FE68-FF97926EFE1E}"/>
                </a:ext>
              </a:extLst>
            </p:cNvPr>
            <p:cNvSpPr txBox="1"/>
            <p:nvPr/>
          </p:nvSpPr>
          <p:spPr>
            <a:xfrm>
              <a:off x="5292964" y="987650"/>
              <a:ext cx="3785112" cy="1815882"/>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Performance Type Analysis</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pPr marL="285750"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Church Performances = 65%</a:t>
              </a:r>
            </a:p>
            <a:p>
              <a:pPr marL="285750"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Random Performances = 10%</a:t>
              </a:r>
            </a:p>
            <a:p>
              <a:pPr marL="285750"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Wedding Performances = 10%</a:t>
              </a:r>
            </a:p>
            <a:p>
              <a:pPr marL="285750"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Bar Performances = 10%</a:t>
              </a:r>
            </a:p>
            <a:p>
              <a:pPr marL="285750"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Business Performances = 5%</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p:txBody>
        </p:sp>
        <p:sp>
          <p:nvSpPr>
            <p:cNvPr id="21" name="Cube 20">
              <a:extLst>
                <a:ext uri="{FF2B5EF4-FFF2-40B4-BE49-F238E27FC236}">
                  <a16:creationId xmlns:a16="http://schemas.microsoft.com/office/drawing/2014/main" id="{137EF36E-D19E-2900-9A7B-B8639EC41E95}"/>
                </a:ext>
              </a:extLst>
            </p:cNvPr>
            <p:cNvSpPr/>
            <p:nvPr/>
          </p:nvSpPr>
          <p:spPr>
            <a:xfrm flipH="1">
              <a:off x="4800600" y="5316740"/>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ube 21">
              <a:extLst>
                <a:ext uri="{FF2B5EF4-FFF2-40B4-BE49-F238E27FC236}">
                  <a16:creationId xmlns:a16="http://schemas.microsoft.com/office/drawing/2014/main" id="{95BB733C-893B-F076-1247-4099CE2147DB}"/>
                </a:ext>
              </a:extLst>
            </p:cNvPr>
            <p:cNvSpPr/>
            <p:nvPr/>
          </p:nvSpPr>
          <p:spPr>
            <a:xfrm flipH="1">
              <a:off x="4800599" y="7177695"/>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ube 22">
              <a:extLst>
                <a:ext uri="{FF2B5EF4-FFF2-40B4-BE49-F238E27FC236}">
                  <a16:creationId xmlns:a16="http://schemas.microsoft.com/office/drawing/2014/main" id="{2B9CC309-6B7B-F480-E606-5741AB01F3A1}"/>
                </a:ext>
              </a:extLst>
            </p:cNvPr>
            <p:cNvSpPr/>
            <p:nvPr/>
          </p:nvSpPr>
          <p:spPr>
            <a:xfrm flipH="1">
              <a:off x="814802" y="9097488"/>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ube 23">
              <a:extLst>
                <a:ext uri="{FF2B5EF4-FFF2-40B4-BE49-F238E27FC236}">
                  <a16:creationId xmlns:a16="http://schemas.microsoft.com/office/drawing/2014/main" id="{C32F463E-400D-3E7E-9DD7-E07F04ECCB65}"/>
                </a:ext>
              </a:extLst>
            </p:cNvPr>
            <p:cNvSpPr/>
            <p:nvPr/>
          </p:nvSpPr>
          <p:spPr>
            <a:xfrm flipH="1">
              <a:off x="2830254" y="9108088"/>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ube 24">
              <a:extLst>
                <a:ext uri="{FF2B5EF4-FFF2-40B4-BE49-F238E27FC236}">
                  <a16:creationId xmlns:a16="http://schemas.microsoft.com/office/drawing/2014/main" id="{0756FB2D-1C5E-CCD9-8B26-727485EE5EC5}"/>
                </a:ext>
              </a:extLst>
            </p:cNvPr>
            <p:cNvSpPr/>
            <p:nvPr/>
          </p:nvSpPr>
          <p:spPr>
            <a:xfrm flipH="1">
              <a:off x="4800599" y="9108088"/>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ube 25">
              <a:extLst>
                <a:ext uri="{FF2B5EF4-FFF2-40B4-BE49-F238E27FC236}">
                  <a16:creationId xmlns:a16="http://schemas.microsoft.com/office/drawing/2014/main" id="{97EA5361-1906-7F7F-3F9A-EE22E8E04848}"/>
                </a:ext>
              </a:extLst>
            </p:cNvPr>
            <p:cNvSpPr/>
            <p:nvPr/>
          </p:nvSpPr>
          <p:spPr>
            <a:xfrm flipH="1">
              <a:off x="7558141" y="5329440"/>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ube 26">
              <a:extLst>
                <a:ext uri="{FF2B5EF4-FFF2-40B4-BE49-F238E27FC236}">
                  <a16:creationId xmlns:a16="http://schemas.microsoft.com/office/drawing/2014/main" id="{9D8250B0-7457-13DB-5AA5-F5BB2CACFAF8}"/>
                </a:ext>
              </a:extLst>
            </p:cNvPr>
            <p:cNvSpPr/>
            <p:nvPr/>
          </p:nvSpPr>
          <p:spPr>
            <a:xfrm flipH="1">
              <a:off x="7558140" y="7190395"/>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ube 27">
              <a:extLst>
                <a:ext uri="{FF2B5EF4-FFF2-40B4-BE49-F238E27FC236}">
                  <a16:creationId xmlns:a16="http://schemas.microsoft.com/office/drawing/2014/main" id="{6EDEF9FF-0B1C-6656-A0FC-5190E7F6BFF3}"/>
                </a:ext>
              </a:extLst>
            </p:cNvPr>
            <p:cNvSpPr/>
            <p:nvPr/>
          </p:nvSpPr>
          <p:spPr>
            <a:xfrm flipH="1">
              <a:off x="7558140" y="9120788"/>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5203F567-E44C-0692-8AFE-08F98B0D79C8}"/>
                </a:ext>
              </a:extLst>
            </p:cNvPr>
            <p:cNvSpPr txBox="1"/>
            <p:nvPr/>
          </p:nvSpPr>
          <p:spPr>
            <a:xfrm>
              <a:off x="5292964" y="2853875"/>
              <a:ext cx="3785112" cy="1384995"/>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Main Instruments / Tools</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pPr marL="285750"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Keys / Piano / Organ</a:t>
              </a:r>
            </a:p>
            <a:p>
              <a:pPr marL="285750"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VoiceFX / Rapping / Singing</a:t>
              </a:r>
            </a:p>
            <a:p>
              <a:pPr marL="285750"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Tools: Logic / Mainstage / Au / Instrument Libraries</a:t>
              </a:r>
            </a:p>
          </p:txBody>
        </p:sp>
      </p:grpSp>
    </p:spTree>
    <p:extLst>
      <p:ext uri="{BB962C8B-B14F-4D97-AF65-F5344CB8AC3E}">
        <p14:creationId xmlns:p14="http://schemas.microsoft.com/office/powerpoint/2010/main" val="12387090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29790" y="-105103"/>
            <a:ext cx="9541609" cy="12192001"/>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AC338882-92D6-7C7B-9917-1B8B8FEF72C8}"/>
              </a:ext>
            </a:extLst>
          </p:cNvPr>
          <p:cNvSpPr txBox="1"/>
          <p:nvPr/>
        </p:nvSpPr>
        <p:spPr>
          <a:xfrm rot="19587549">
            <a:off x="1644618" y="3170879"/>
            <a:ext cx="5564056" cy="923330"/>
          </a:xfrm>
          <a:prstGeom prst="rect">
            <a:avLst/>
          </a:prstGeom>
          <a:noFill/>
        </p:spPr>
        <p:txBody>
          <a:bodyPr wrap="square" rtlCol="0">
            <a:spAutoFit/>
          </a:bodyPr>
          <a:lstStyle/>
          <a:p>
            <a:r>
              <a:rPr lang="en-US" sz="5400" b="1" dirty="0">
                <a:solidFill>
                  <a:srgbClr val="002060"/>
                </a:solidFill>
                <a:latin typeface="Felix Titling" panose="020F0502020204030204" pitchFamily="34" charset="0"/>
                <a:cs typeface="Felix Titling" panose="020F0502020204030204" pitchFamily="34" charset="0"/>
              </a:rPr>
              <a:t>PAGE BREAK</a:t>
            </a:r>
          </a:p>
        </p:txBody>
      </p:sp>
      <p:sp>
        <p:nvSpPr>
          <p:cNvPr id="3" name="TextBox 2">
            <a:extLst>
              <a:ext uri="{FF2B5EF4-FFF2-40B4-BE49-F238E27FC236}">
                <a16:creationId xmlns:a16="http://schemas.microsoft.com/office/drawing/2014/main" id="{D2D2010E-618C-CF6D-AA95-BFCA9AE7ACD8}"/>
              </a:ext>
            </a:extLst>
          </p:cNvPr>
          <p:cNvSpPr txBox="1"/>
          <p:nvPr/>
        </p:nvSpPr>
        <p:spPr>
          <a:xfrm rot="19587549">
            <a:off x="2537072" y="4454841"/>
            <a:ext cx="5564056" cy="1446550"/>
          </a:xfrm>
          <a:prstGeom prst="rect">
            <a:avLst/>
          </a:prstGeom>
          <a:noFill/>
        </p:spPr>
        <p:txBody>
          <a:bodyPr wrap="square" rtlCol="0">
            <a:spAutoFit/>
          </a:bodyPr>
          <a:lstStyle/>
          <a:p>
            <a:pPr algn="ctr"/>
            <a:r>
              <a:rPr lang="en-US" sz="4400" b="1" dirty="0">
                <a:solidFill>
                  <a:srgbClr val="00FFC7"/>
                </a:solidFill>
                <a:highlight>
                  <a:srgbClr val="007282"/>
                </a:highlight>
                <a:latin typeface="Felix Titling" panose="020F0502020204030204" pitchFamily="34" charset="0"/>
                <a:cs typeface="Felix Titling" panose="020F0502020204030204" pitchFamily="34" charset="0"/>
              </a:rPr>
              <a:t>Writings, news, and updates</a:t>
            </a:r>
          </a:p>
        </p:txBody>
      </p:sp>
      <p:sp>
        <p:nvSpPr>
          <p:cNvPr id="7" name="TextBox 6">
            <a:extLst>
              <a:ext uri="{FF2B5EF4-FFF2-40B4-BE49-F238E27FC236}">
                <a16:creationId xmlns:a16="http://schemas.microsoft.com/office/drawing/2014/main" id="{69E099B0-1DAB-5ADC-3E95-0A35B631CC14}"/>
              </a:ext>
            </a:extLst>
          </p:cNvPr>
          <p:cNvSpPr txBox="1"/>
          <p:nvPr/>
        </p:nvSpPr>
        <p:spPr>
          <a:xfrm rot="19587549">
            <a:off x="2247977" y="6647394"/>
            <a:ext cx="5564056" cy="1446550"/>
          </a:xfrm>
          <a:prstGeom prst="rect">
            <a:avLst/>
          </a:prstGeom>
          <a:noFill/>
        </p:spPr>
        <p:txBody>
          <a:bodyPr wrap="square" rtlCol="0">
            <a:spAutoFit/>
          </a:bodyPr>
          <a:lstStyle/>
          <a:p>
            <a:pPr algn="ctr"/>
            <a:r>
              <a:rPr lang="en-US" sz="4400" b="1" dirty="0">
                <a:solidFill>
                  <a:srgbClr val="432860"/>
                </a:solidFill>
                <a:highlight>
                  <a:srgbClr val="FFFF00"/>
                </a:highlight>
                <a:latin typeface="Felix Titling" panose="020F0502020204030204" pitchFamily="34" charset="0"/>
                <a:cs typeface="Felix Titling" panose="020F0502020204030204" pitchFamily="34" charset="0"/>
              </a:rPr>
              <a:t>Not Ready for import</a:t>
            </a:r>
          </a:p>
        </p:txBody>
      </p:sp>
    </p:spTree>
    <p:extLst>
      <p:ext uri="{BB962C8B-B14F-4D97-AF65-F5344CB8AC3E}">
        <p14:creationId xmlns:p14="http://schemas.microsoft.com/office/powerpoint/2010/main" val="15913343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ube 5">
            <a:extLst>
              <a:ext uri="{FF2B5EF4-FFF2-40B4-BE49-F238E27FC236}">
                <a16:creationId xmlns:a16="http://schemas.microsoft.com/office/drawing/2014/main" id="{21CE2D7D-370E-774F-9073-68FF8828A037}"/>
              </a:ext>
            </a:extLst>
          </p:cNvPr>
          <p:cNvSpPr/>
          <p:nvPr/>
        </p:nvSpPr>
        <p:spPr>
          <a:xfrm flipH="1">
            <a:off x="29787" y="165099"/>
            <a:ext cx="9541609" cy="11921799"/>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42901A1-5AE1-3DCB-7D8D-C77CF7A12848}"/>
              </a:ext>
            </a:extLst>
          </p:cNvPr>
          <p:cNvSpPr txBox="1"/>
          <p:nvPr/>
        </p:nvSpPr>
        <p:spPr>
          <a:xfrm>
            <a:off x="331316" y="-27011"/>
            <a:ext cx="4986917"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Vlog post Template #01</a:t>
            </a:r>
          </a:p>
        </p:txBody>
      </p:sp>
      <p:sp>
        <p:nvSpPr>
          <p:cNvPr id="11" name="Cube 10">
            <a:extLst>
              <a:ext uri="{FF2B5EF4-FFF2-40B4-BE49-F238E27FC236}">
                <a16:creationId xmlns:a16="http://schemas.microsoft.com/office/drawing/2014/main" id="{1829874D-A740-C05C-AEEE-8442A7542EE5}"/>
              </a:ext>
            </a:extLst>
          </p:cNvPr>
          <p:cNvSpPr/>
          <p:nvPr/>
        </p:nvSpPr>
        <p:spPr>
          <a:xfrm flipH="1">
            <a:off x="331315" y="526986"/>
            <a:ext cx="6971184" cy="4273614"/>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2D67C62A-89BB-0C41-73F0-EC6D3A8DEBB9}"/>
              </a:ext>
            </a:extLst>
          </p:cNvPr>
          <p:cNvSpPr txBox="1"/>
          <p:nvPr/>
        </p:nvSpPr>
        <p:spPr>
          <a:xfrm>
            <a:off x="-1865321" y="373098"/>
            <a:ext cx="1230321" cy="307777"/>
          </a:xfrm>
          <a:prstGeom prst="rect">
            <a:avLst/>
          </a:prstGeom>
          <a:noFill/>
        </p:spPr>
        <p:txBody>
          <a:bodyPr wrap="square" rtlCol="0">
            <a:spAutoFit/>
          </a:bodyPr>
          <a:lstStyle/>
          <a:p>
            <a:pPr algn="ctr"/>
            <a:r>
              <a:rPr lang="en-US" sz="1400" b="1" dirty="0">
                <a:solidFill>
                  <a:srgbClr val="002060"/>
                </a:solidFill>
                <a:latin typeface="Felix Titling" panose="020F0502020204030204" pitchFamily="34" charset="0"/>
                <a:cs typeface="Felix Titling" panose="020F0502020204030204" pitchFamily="34" charset="0"/>
              </a:rPr>
              <a:t>Personal</a:t>
            </a:r>
          </a:p>
        </p:txBody>
      </p:sp>
      <p:sp>
        <p:nvSpPr>
          <p:cNvPr id="18" name="TextBox 17">
            <a:extLst>
              <a:ext uri="{FF2B5EF4-FFF2-40B4-BE49-F238E27FC236}">
                <a16:creationId xmlns:a16="http://schemas.microsoft.com/office/drawing/2014/main" id="{173FFFC5-7B94-6C5A-CFFA-905860A5991E}"/>
              </a:ext>
            </a:extLst>
          </p:cNvPr>
          <p:cNvSpPr txBox="1"/>
          <p:nvPr/>
        </p:nvSpPr>
        <p:spPr>
          <a:xfrm>
            <a:off x="-1865322" y="534761"/>
            <a:ext cx="1230321" cy="369332"/>
          </a:xfrm>
          <a:prstGeom prst="rect">
            <a:avLst/>
          </a:prstGeom>
          <a:noFill/>
        </p:spPr>
        <p:txBody>
          <a:bodyPr wrap="square" rtlCol="0">
            <a:spAutoFit/>
          </a:bodyPr>
          <a:lstStyle/>
          <a:p>
            <a:pPr algn="ctr"/>
            <a:r>
              <a:rPr lang="el-GR" dirty="0">
                <a:solidFill>
                  <a:srgbClr val="002060"/>
                </a:solidFill>
                <a:latin typeface="Times" pitchFamily="2" charset="0"/>
                <a:cs typeface="Felix Titling" panose="020F0502020204030204" pitchFamily="34" charset="0"/>
              </a:rPr>
              <a:t>Δ</a:t>
            </a:r>
            <a:endParaRPr lang="en-US" sz="1200" dirty="0">
              <a:solidFill>
                <a:srgbClr val="002060"/>
              </a:solidFill>
              <a:latin typeface="Times" pitchFamily="2" charset="0"/>
              <a:cs typeface="Felix Titling" panose="020F0502020204030204" pitchFamily="34" charset="0"/>
            </a:endParaRPr>
          </a:p>
        </p:txBody>
      </p:sp>
      <p:sp>
        <p:nvSpPr>
          <p:cNvPr id="22" name="Cube 21">
            <a:extLst>
              <a:ext uri="{FF2B5EF4-FFF2-40B4-BE49-F238E27FC236}">
                <a16:creationId xmlns:a16="http://schemas.microsoft.com/office/drawing/2014/main" id="{B55A0789-1314-E768-E1D9-8EC034DDF6A3}"/>
              </a:ext>
            </a:extLst>
          </p:cNvPr>
          <p:cNvSpPr/>
          <p:nvPr/>
        </p:nvSpPr>
        <p:spPr>
          <a:xfrm flipH="1">
            <a:off x="418510" y="5162486"/>
            <a:ext cx="1969089" cy="6864415"/>
          </a:xfrm>
          <a:prstGeom prst="cube">
            <a:avLst>
              <a:gd name="adj" fmla="val 588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ube 22">
            <a:extLst>
              <a:ext uri="{FF2B5EF4-FFF2-40B4-BE49-F238E27FC236}">
                <a16:creationId xmlns:a16="http://schemas.microsoft.com/office/drawing/2014/main" id="{C07AB88C-F7B1-A754-FCDA-E26285A93C53}"/>
              </a:ext>
            </a:extLst>
          </p:cNvPr>
          <p:cNvSpPr/>
          <p:nvPr/>
        </p:nvSpPr>
        <p:spPr>
          <a:xfrm flipH="1">
            <a:off x="2609551" y="5162486"/>
            <a:ext cx="6660334" cy="6864414"/>
          </a:xfrm>
          <a:prstGeom prst="cube">
            <a:avLst>
              <a:gd name="adj" fmla="val 182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ube 2">
            <a:extLst>
              <a:ext uri="{FF2B5EF4-FFF2-40B4-BE49-F238E27FC236}">
                <a16:creationId xmlns:a16="http://schemas.microsoft.com/office/drawing/2014/main" id="{BE82EDB0-C887-ED56-83AA-B0C5981B23BA}"/>
              </a:ext>
            </a:extLst>
          </p:cNvPr>
          <p:cNvSpPr/>
          <p:nvPr/>
        </p:nvSpPr>
        <p:spPr>
          <a:xfrm flipH="1">
            <a:off x="5014805" y="1001313"/>
            <a:ext cx="4382080" cy="3518769"/>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Box 23">
            <a:extLst>
              <a:ext uri="{FF2B5EF4-FFF2-40B4-BE49-F238E27FC236}">
                <a16:creationId xmlns:a16="http://schemas.microsoft.com/office/drawing/2014/main" id="{E2DF8194-3F10-D934-494D-9F6A3DA23CE8}"/>
              </a:ext>
            </a:extLst>
          </p:cNvPr>
          <p:cNvSpPr txBox="1"/>
          <p:nvPr/>
        </p:nvSpPr>
        <p:spPr>
          <a:xfrm>
            <a:off x="9793348" y="6096000"/>
            <a:ext cx="1702213" cy="5693866"/>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What to put in the content div:</a:t>
            </a:r>
          </a:p>
          <a:p>
            <a:pPr algn="ctr"/>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We can ultimately put either a PDF file in there or a document but PDF is more ideal so it is easily searchable. </a:t>
            </a:r>
          </a:p>
          <a:p>
            <a:pPr algn="ctr"/>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Or we can use a scrollable object. In which we can use the CSS3D object. </a:t>
            </a:r>
          </a:p>
          <a:p>
            <a:pPr algn="ctr"/>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As we get more familiar we can even combine both. </a:t>
            </a:r>
          </a:p>
        </p:txBody>
      </p:sp>
      <p:sp>
        <p:nvSpPr>
          <p:cNvPr id="25" name="Cube 24">
            <a:extLst>
              <a:ext uri="{FF2B5EF4-FFF2-40B4-BE49-F238E27FC236}">
                <a16:creationId xmlns:a16="http://schemas.microsoft.com/office/drawing/2014/main" id="{A4B02340-DA8C-8070-5282-C8A6FC2A8378}"/>
              </a:ext>
            </a:extLst>
          </p:cNvPr>
          <p:cNvSpPr/>
          <p:nvPr/>
        </p:nvSpPr>
        <p:spPr>
          <a:xfrm flipH="1">
            <a:off x="5707432" y="1463596"/>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ube 27">
            <a:extLst>
              <a:ext uri="{FF2B5EF4-FFF2-40B4-BE49-F238E27FC236}">
                <a16:creationId xmlns:a16="http://schemas.microsoft.com/office/drawing/2014/main" id="{6B3E8F9C-5C9A-D823-66EC-E72051EBE15B}"/>
              </a:ext>
            </a:extLst>
          </p:cNvPr>
          <p:cNvSpPr/>
          <p:nvPr/>
        </p:nvSpPr>
        <p:spPr>
          <a:xfrm flipH="1">
            <a:off x="7589270" y="1463595"/>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ube 28">
            <a:extLst>
              <a:ext uri="{FF2B5EF4-FFF2-40B4-BE49-F238E27FC236}">
                <a16:creationId xmlns:a16="http://schemas.microsoft.com/office/drawing/2014/main" id="{9075E089-9991-FEEB-B677-2F61264EE94C}"/>
              </a:ext>
            </a:extLst>
          </p:cNvPr>
          <p:cNvSpPr/>
          <p:nvPr/>
        </p:nvSpPr>
        <p:spPr>
          <a:xfrm flipH="1">
            <a:off x="5707432" y="3126074"/>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ube 29">
            <a:extLst>
              <a:ext uri="{FF2B5EF4-FFF2-40B4-BE49-F238E27FC236}">
                <a16:creationId xmlns:a16="http://schemas.microsoft.com/office/drawing/2014/main" id="{46C71087-75C9-DC05-AD33-52886B4D736C}"/>
              </a:ext>
            </a:extLst>
          </p:cNvPr>
          <p:cNvSpPr/>
          <p:nvPr/>
        </p:nvSpPr>
        <p:spPr>
          <a:xfrm flipH="1">
            <a:off x="7589270" y="3126073"/>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D2B15122-9CA8-A755-0D4D-982DCA93C9AF}"/>
              </a:ext>
            </a:extLst>
          </p:cNvPr>
          <p:cNvSpPr txBox="1"/>
          <p:nvPr/>
        </p:nvSpPr>
        <p:spPr>
          <a:xfrm>
            <a:off x="9872924" y="1652816"/>
            <a:ext cx="1702213" cy="307777"/>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Contact</a:t>
            </a:r>
          </a:p>
        </p:txBody>
      </p:sp>
    </p:spTree>
    <p:extLst>
      <p:ext uri="{BB962C8B-B14F-4D97-AF65-F5344CB8AC3E}">
        <p14:creationId xmlns:p14="http://schemas.microsoft.com/office/powerpoint/2010/main" val="32168492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ube 5">
            <a:extLst>
              <a:ext uri="{FF2B5EF4-FFF2-40B4-BE49-F238E27FC236}">
                <a16:creationId xmlns:a16="http://schemas.microsoft.com/office/drawing/2014/main" id="{21CE2D7D-370E-774F-9073-68FF8828A037}"/>
              </a:ext>
            </a:extLst>
          </p:cNvPr>
          <p:cNvSpPr/>
          <p:nvPr/>
        </p:nvSpPr>
        <p:spPr>
          <a:xfrm flipH="1">
            <a:off x="59591" y="157655"/>
            <a:ext cx="9541609" cy="11921799"/>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42901A1-5AE1-3DCB-7D8D-C77CF7A12848}"/>
              </a:ext>
            </a:extLst>
          </p:cNvPr>
          <p:cNvSpPr txBox="1"/>
          <p:nvPr/>
        </p:nvSpPr>
        <p:spPr>
          <a:xfrm>
            <a:off x="331316" y="-27011"/>
            <a:ext cx="4986917"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Vlog post Template #02</a:t>
            </a:r>
          </a:p>
        </p:txBody>
      </p:sp>
      <p:sp>
        <p:nvSpPr>
          <p:cNvPr id="15" name="TextBox 14">
            <a:extLst>
              <a:ext uri="{FF2B5EF4-FFF2-40B4-BE49-F238E27FC236}">
                <a16:creationId xmlns:a16="http://schemas.microsoft.com/office/drawing/2014/main" id="{2D67C62A-89BB-0C41-73F0-EC6D3A8DEBB9}"/>
              </a:ext>
            </a:extLst>
          </p:cNvPr>
          <p:cNvSpPr txBox="1"/>
          <p:nvPr/>
        </p:nvSpPr>
        <p:spPr>
          <a:xfrm>
            <a:off x="-1865321" y="373098"/>
            <a:ext cx="1230321" cy="307777"/>
          </a:xfrm>
          <a:prstGeom prst="rect">
            <a:avLst/>
          </a:prstGeom>
          <a:noFill/>
        </p:spPr>
        <p:txBody>
          <a:bodyPr wrap="square" rtlCol="0">
            <a:spAutoFit/>
          </a:bodyPr>
          <a:lstStyle/>
          <a:p>
            <a:pPr algn="ctr"/>
            <a:r>
              <a:rPr lang="en-US" sz="1400" b="1" dirty="0">
                <a:solidFill>
                  <a:srgbClr val="002060"/>
                </a:solidFill>
                <a:latin typeface="Felix Titling" panose="020F0502020204030204" pitchFamily="34" charset="0"/>
                <a:cs typeface="Felix Titling" panose="020F0502020204030204" pitchFamily="34" charset="0"/>
              </a:rPr>
              <a:t>Personal</a:t>
            </a:r>
          </a:p>
        </p:txBody>
      </p:sp>
      <p:sp>
        <p:nvSpPr>
          <p:cNvPr id="18" name="TextBox 17">
            <a:extLst>
              <a:ext uri="{FF2B5EF4-FFF2-40B4-BE49-F238E27FC236}">
                <a16:creationId xmlns:a16="http://schemas.microsoft.com/office/drawing/2014/main" id="{173FFFC5-7B94-6C5A-CFFA-905860A5991E}"/>
              </a:ext>
            </a:extLst>
          </p:cNvPr>
          <p:cNvSpPr txBox="1"/>
          <p:nvPr/>
        </p:nvSpPr>
        <p:spPr>
          <a:xfrm>
            <a:off x="-1865322" y="534761"/>
            <a:ext cx="1230321" cy="369332"/>
          </a:xfrm>
          <a:prstGeom prst="rect">
            <a:avLst/>
          </a:prstGeom>
          <a:noFill/>
        </p:spPr>
        <p:txBody>
          <a:bodyPr wrap="square" rtlCol="0">
            <a:spAutoFit/>
          </a:bodyPr>
          <a:lstStyle/>
          <a:p>
            <a:pPr algn="ctr"/>
            <a:r>
              <a:rPr lang="el-GR" dirty="0">
                <a:solidFill>
                  <a:srgbClr val="002060"/>
                </a:solidFill>
                <a:latin typeface="Times" pitchFamily="2" charset="0"/>
                <a:cs typeface="Felix Titling" panose="020F0502020204030204" pitchFamily="34" charset="0"/>
              </a:rPr>
              <a:t>Δ</a:t>
            </a:r>
            <a:endParaRPr lang="en-US" sz="1200" dirty="0">
              <a:solidFill>
                <a:srgbClr val="002060"/>
              </a:solidFill>
              <a:latin typeface="Times" pitchFamily="2" charset="0"/>
              <a:cs typeface="Felix Titling" panose="020F0502020204030204" pitchFamily="34" charset="0"/>
            </a:endParaRPr>
          </a:p>
        </p:txBody>
      </p:sp>
      <p:grpSp>
        <p:nvGrpSpPr>
          <p:cNvPr id="27" name="Group 26">
            <a:extLst>
              <a:ext uri="{FF2B5EF4-FFF2-40B4-BE49-F238E27FC236}">
                <a16:creationId xmlns:a16="http://schemas.microsoft.com/office/drawing/2014/main" id="{EBE32881-48C6-8A3F-FF31-643111BD1D8E}"/>
              </a:ext>
            </a:extLst>
          </p:cNvPr>
          <p:cNvGrpSpPr/>
          <p:nvPr/>
        </p:nvGrpSpPr>
        <p:grpSpPr>
          <a:xfrm>
            <a:off x="331314" y="526985"/>
            <a:ext cx="6047561" cy="5336785"/>
            <a:chOff x="331314" y="526985"/>
            <a:chExt cx="6047561" cy="5336785"/>
          </a:xfrm>
        </p:grpSpPr>
        <p:sp>
          <p:nvSpPr>
            <p:cNvPr id="11" name="Cube 10">
              <a:extLst>
                <a:ext uri="{FF2B5EF4-FFF2-40B4-BE49-F238E27FC236}">
                  <a16:creationId xmlns:a16="http://schemas.microsoft.com/office/drawing/2014/main" id="{1829874D-A740-C05C-AEEE-8442A7542EE5}"/>
                </a:ext>
              </a:extLst>
            </p:cNvPr>
            <p:cNvSpPr/>
            <p:nvPr/>
          </p:nvSpPr>
          <p:spPr>
            <a:xfrm flipH="1">
              <a:off x="331314" y="526985"/>
              <a:ext cx="6047561" cy="5336785"/>
            </a:xfrm>
            <a:prstGeom prst="cube">
              <a:avLst>
                <a:gd name="adj" fmla="val 1946"/>
              </a:avLst>
            </a:prstGeom>
            <a:solidFill>
              <a:schemeClr val="bg1">
                <a:lumMod val="9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Cube 8">
              <a:extLst>
                <a:ext uri="{FF2B5EF4-FFF2-40B4-BE49-F238E27FC236}">
                  <a16:creationId xmlns:a16="http://schemas.microsoft.com/office/drawing/2014/main" id="{19A23ED0-06FC-AC44-F5E5-92C072112769}"/>
                </a:ext>
              </a:extLst>
            </p:cNvPr>
            <p:cNvSpPr/>
            <p:nvPr/>
          </p:nvSpPr>
          <p:spPr>
            <a:xfrm flipH="1">
              <a:off x="521863" y="789214"/>
              <a:ext cx="5704765" cy="2636158"/>
            </a:xfrm>
            <a:prstGeom prst="cube">
              <a:avLst>
                <a:gd name="adj" fmla="val 359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Cube 9">
              <a:extLst>
                <a:ext uri="{FF2B5EF4-FFF2-40B4-BE49-F238E27FC236}">
                  <a16:creationId xmlns:a16="http://schemas.microsoft.com/office/drawing/2014/main" id="{913C75B1-37D9-E3C3-D859-40EFD03802E7}"/>
                </a:ext>
              </a:extLst>
            </p:cNvPr>
            <p:cNvSpPr/>
            <p:nvPr/>
          </p:nvSpPr>
          <p:spPr>
            <a:xfrm flipH="1">
              <a:off x="521862" y="3617482"/>
              <a:ext cx="4278738" cy="1605002"/>
            </a:xfrm>
            <a:prstGeom prst="cube">
              <a:avLst>
                <a:gd name="adj" fmla="val 493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Cube 11">
              <a:extLst>
                <a:ext uri="{FF2B5EF4-FFF2-40B4-BE49-F238E27FC236}">
                  <a16:creationId xmlns:a16="http://schemas.microsoft.com/office/drawing/2014/main" id="{173532BC-97DE-520F-50F1-6C18E2A871DA}"/>
                </a:ext>
              </a:extLst>
            </p:cNvPr>
            <p:cNvSpPr/>
            <p:nvPr/>
          </p:nvSpPr>
          <p:spPr>
            <a:xfrm flipH="1">
              <a:off x="4991147" y="3617482"/>
              <a:ext cx="1235480" cy="2086632"/>
            </a:xfrm>
            <a:prstGeom prst="cube">
              <a:avLst>
                <a:gd name="adj" fmla="val 755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Cube 12">
              <a:extLst>
                <a:ext uri="{FF2B5EF4-FFF2-40B4-BE49-F238E27FC236}">
                  <a16:creationId xmlns:a16="http://schemas.microsoft.com/office/drawing/2014/main" id="{304BA4BB-A1D7-99A4-F888-5673A9EDEC6E}"/>
                </a:ext>
              </a:extLst>
            </p:cNvPr>
            <p:cNvSpPr/>
            <p:nvPr/>
          </p:nvSpPr>
          <p:spPr>
            <a:xfrm flipH="1">
              <a:off x="531752" y="5323497"/>
              <a:ext cx="4278738" cy="380617"/>
            </a:xfrm>
            <a:prstGeom prst="cube">
              <a:avLst>
                <a:gd name="adj" fmla="val 493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6" name="Group 25">
            <a:extLst>
              <a:ext uri="{FF2B5EF4-FFF2-40B4-BE49-F238E27FC236}">
                <a16:creationId xmlns:a16="http://schemas.microsoft.com/office/drawing/2014/main" id="{30BB3C9A-C16F-E508-E1BB-B3B26B9CEE67}"/>
              </a:ext>
            </a:extLst>
          </p:cNvPr>
          <p:cNvGrpSpPr/>
          <p:nvPr/>
        </p:nvGrpSpPr>
        <p:grpSpPr>
          <a:xfrm>
            <a:off x="6680401" y="526986"/>
            <a:ext cx="2710339" cy="5438386"/>
            <a:chOff x="6680401" y="526986"/>
            <a:chExt cx="2710339" cy="5438386"/>
          </a:xfrm>
        </p:grpSpPr>
        <p:sp>
          <p:nvSpPr>
            <p:cNvPr id="22" name="Cube 21">
              <a:extLst>
                <a:ext uri="{FF2B5EF4-FFF2-40B4-BE49-F238E27FC236}">
                  <a16:creationId xmlns:a16="http://schemas.microsoft.com/office/drawing/2014/main" id="{B55A0789-1314-E768-E1D9-8EC034DDF6A3}"/>
                </a:ext>
              </a:extLst>
            </p:cNvPr>
            <p:cNvSpPr/>
            <p:nvPr/>
          </p:nvSpPr>
          <p:spPr>
            <a:xfrm flipH="1">
              <a:off x="6680401" y="526986"/>
              <a:ext cx="2710339" cy="5438386"/>
            </a:xfrm>
            <a:prstGeom prst="cube">
              <a:avLst>
                <a:gd name="adj" fmla="val 4649"/>
              </a:avLst>
            </a:prstGeom>
            <a:solidFill>
              <a:schemeClr val="bg1">
                <a:lumMod val="9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Cube 13">
              <a:extLst>
                <a:ext uri="{FF2B5EF4-FFF2-40B4-BE49-F238E27FC236}">
                  <a16:creationId xmlns:a16="http://schemas.microsoft.com/office/drawing/2014/main" id="{B1A625A1-2511-CC5C-76EE-9DCE978A98DD}"/>
                </a:ext>
              </a:extLst>
            </p:cNvPr>
            <p:cNvSpPr/>
            <p:nvPr/>
          </p:nvSpPr>
          <p:spPr>
            <a:xfrm flipH="1">
              <a:off x="6932243" y="868556"/>
              <a:ext cx="2337641" cy="2266530"/>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ube 15">
              <a:extLst>
                <a:ext uri="{FF2B5EF4-FFF2-40B4-BE49-F238E27FC236}">
                  <a16:creationId xmlns:a16="http://schemas.microsoft.com/office/drawing/2014/main" id="{990A5A02-B67D-4628-98CE-FFB5D182C111}"/>
                </a:ext>
              </a:extLst>
            </p:cNvPr>
            <p:cNvSpPr/>
            <p:nvPr/>
          </p:nvSpPr>
          <p:spPr>
            <a:xfrm flipH="1">
              <a:off x="6932243" y="3476656"/>
              <a:ext cx="2337641" cy="2266530"/>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ube 16">
              <a:extLst>
                <a:ext uri="{FF2B5EF4-FFF2-40B4-BE49-F238E27FC236}">
                  <a16:creationId xmlns:a16="http://schemas.microsoft.com/office/drawing/2014/main" id="{5E2E54DB-61C4-D4D9-D751-37A3EB467A24}"/>
                </a:ext>
              </a:extLst>
            </p:cNvPr>
            <p:cNvSpPr/>
            <p:nvPr/>
          </p:nvSpPr>
          <p:spPr>
            <a:xfrm flipH="1">
              <a:off x="7143427" y="1158842"/>
              <a:ext cx="1935910" cy="1381158"/>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ube 18">
              <a:extLst>
                <a:ext uri="{FF2B5EF4-FFF2-40B4-BE49-F238E27FC236}">
                  <a16:creationId xmlns:a16="http://schemas.microsoft.com/office/drawing/2014/main" id="{B36D8B8B-52FD-73A2-826D-88A2B2F598BD}"/>
                </a:ext>
              </a:extLst>
            </p:cNvPr>
            <p:cNvSpPr/>
            <p:nvPr/>
          </p:nvSpPr>
          <p:spPr>
            <a:xfrm flipH="1">
              <a:off x="7143427" y="2635327"/>
              <a:ext cx="1935910" cy="398158"/>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ube 19">
              <a:extLst>
                <a:ext uri="{FF2B5EF4-FFF2-40B4-BE49-F238E27FC236}">
                  <a16:creationId xmlns:a16="http://schemas.microsoft.com/office/drawing/2014/main" id="{777FE654-606D-0C16-99FD-B8617EDE4B1F}"/>
                </a:ext>
              </a:extLst>
            </p:cNvPr>
            <p:cNvSpPr/>
            <p:nvPr/>
          </p:nvSpPr>
          <p:spPr>
            <a:xfrm flipH="1">
              <a:off x="7143427" y="3757986"/>
              <a:ext cx="1935910" cy="1381158"/>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ube 20">
              <a:extLst>
                <a:ext uri="{FF2B5EF4-FFF2-40B4-BE49-F238E27FC236}">
                  <a16:creationId xmlns:a16="http://schemas.microsoft.com/office/drawing/2014/main" id="{1B07EE69-A8E3-3D11-76EC-2276FA1EA9D0}"/>
                </a:ext>
              </a:extLst>
            </p:cNvPr>
            <p:cNvSpPr/>
            <p:nvPr/>
          </p:nvSpPr>
          <p:spPr>
            <a:xfrm flipH="1">
              <a:off x="7143427" y="5234471"/>
              <a:ext cx="1935910" cy="398158"/>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a:extLst>
              <a:ext uri="{FF2B5EF4-FFF2-40B4-BE49-F238E27FC236}">
                <a16:creationId xmlns:a16="http://schemas.microsoft.com/office/drawing/2014/main" id="{7EE26B9B-EF9A-B731-71E3-E73D46411013}"/>
              </a:ext>
            </a:extLst>
          </p:cNvPr>
          <p:cNvGrpSpPr/>
          <p:nvPr/>
        </p:nvGrpSpPr>
        <p:grpSpPr>
          <a:xfrm>
            <a:off x="388008" y="6359981"/>
            <a:ext cx="6047561" cy="5336785"/>
            <a:chOff x="331314" y="526985"/>
            <a:chExt cx="6047561" cy="5336785"/>
          </a:xfrm>
        </p:grpSpPr>
        <p:sp>
          <p:nvSpPr>
            <p:cNvPr id="33" name="Cube 32">
              <a:extLst>
                <a:ext uri="{FF2B5EF4-FFF2-40B4-BE49-F238E27FC236}">
                  <a16:creationId xmlns:a16="http://schemas.microsoft.com/office/drawing/2014/main" id="{82AC449E-F9B0-6DDE-CCBC-B73A9BC907C7}"/>
                </a:ext>
              </a:extLst>
            </p:cNvPr>
            <p:cNvSpPr/>
            <p:nvPr/>
          </p:nvSpPr>
          <p:spPr>
            <a:xfrm flipH="1">
              <a:off x="331314" y="526985"/>
              <a:ext cx="6047561" cy="5336785"/>
            </a:xfrm>
            <a:prstGeom prst="cube">
              <a:avLst>
                <a:gd name="adj" fmla="val 1946"/>
              </a:avLst>
            </a:prstGeom>
            <a:solidFill>
              <a:schemeClr val="bg1">
                <a:lumMod val="9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Cube 33">
              <a:extLst>
                <a:ext uri="{FF2B5EF4-FFF2-40B4-BE49-F238E27FC236}">
                  <a16:creationId xmlns:a16="http://schemas.microsoft.com/office/drawing/2014/main" id="{6C2D2F3E-E294-B73E-B275-65DA8CE33A83}"/>
                </a:ext>
              </a:extLst>
            </p:cNvPr>
            <p:cNvSpPr/>
            <p:nvPr/>
          </p:nvSpPr>
          <p:spPr>
            <a:xfrm flipH="1">
              <a:off x="521863" y="789214"/>
              <a:ext cx="5704765" cy="2636158"/>
            </a:xfrm>
            <a:prstGeom prst="cube">
              <a:avLst>
                <a:gd name="adj" fmla="val 359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Cube 34">
              <a:extLst>
                <a:ext uri="{FF2B5EF4-FFF2-40B4-BE49-F238E27FC236}">
                  <a16:creationId xmlns:a16="http://schemas.microsoft.com/office/drawing/2014/main" id="{45AAD20A-0EFB-63CA-5C34-05030C4D922F}"/>
                </a:ext>
              </a:extLst>
            </p:cNvPr>
            <p:cNvSpPr/>
            <p:nvPr/>
          </p:nvSpPr>
          <p:spPr>
            <a:xfrm flipH="1">
              <a:off x="521862" y="3617482"/>
              <a:ext cx="4278738" cy="1605002"/>
            </a:xfrm>
            <a:prstGeom prst="cube">
              <a:avLst>
                <a:gd name="adj" fmla="val 493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Cube 35">
              <a:extLst>
                <a:ext uri="{FF2B5EF4-FFF2-40B4-BE49-F238E27FC236}">
                  <a16:creationId xmlns:a16="http://schemas.microsoft.com/office/drawing/2014/main" id="{065E31B8-F33B-8D5D-CA22-4816F2CB6F7C}"/>
                </a:ext>
              </a:extLst>
            </p:cNvPr>
            <p:cNvSpPr/>
            <p:nvPr/>
          </p:nvSpPr>
          <p:spPr>
            <a:xfrm flipH="1">
              <a:off x="4991147" y="3617482"/>
              <a:ext cx="1235480" cy="2086632"/>
            </a:xfrm>
            <a:prstGeom prst="cube">
              <a:avLst>
                <a:gd name="adj" fmla="val 755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Cube 36">
              <a:extLst>
                <a:ext uri="{FF2B5EF4-FFF2-40B4-BE49-F238E27FC236}">
                  <a16:creationId xmlns:a16="http://schemas.microsoft.com/office/drawing/2014/main" id="{C3EC19F7-97FA-FDEA-CB62-A25E7B6869BD}"/>
                </a:ext>
              </a:extLst>
            </p:cNvPr>
            <p:cNvSpPr/>
            <p:nvPr/>
          </p:nvSpPr>
          <p:spPr>
            <a:xfrm flipH="1">
              <a:off x="531752" y="5323497"/>
              <a:ext cx="4278738" cy="380617"/>
            </a:xfrm>
            <a:prstGeom prst="cube">
              <a:avLst>
                <a:gd name="adj" fmla="val 493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8" name="Group 37">
            <a:extLst>
              <a:ext uri="{FF2B5EF4-FFF2-40B4-BE49-F238E27FC236}">
                <a16:creationId xmlns:a16="http://schemas.microsoft.com/office/drawing/2014/main" id="{2D8E7F4D-7734-0D57-99B5-330EB50F5601}"/>
              </a:ext>
            </a:extLst>
          </p:cNvPr>
          <p:cNvGrpSpPr/>
          <p:nvPr/>
        </p:nvGrpSpPr>
        <p:grpSpPr>
          <a:xfrm>
            <a:off x="6694335" y="6366746"/>
            <a:ext cx="2710339" cy="5438386"/>
            <a:chOff x="6680401" y="526986"/>
            <a:chExt cx="2710339" cy="5438386"/>
          </a:xfrm>
        </p:grpSpPr>
        <p:sp>
          <p:nvSpPr>
            <p:cNvPr id="39" name="Cube 38">
              <a:extLst>
                <a:ext uri="{FF2B5EF4-FFF2-40B4-BE49-F238E27FC236}">
                  <a16:creationId xmlns:a16="http://schemas.microsoft.com/office/drawing/2014/main" id="{93125FEE-0C76-44E2-BABB-858A761BD5A5}"/>
                </a:ext>
              </a:extLst>
            </p:cNvPr>
            <p:cNvSpPr/>
            <p:nvPr/>
          </p:nvSpPr>
          <p:spPr>
            <a:xfrm flipH="1">
              <a:off x="6680401" y="526986"/>
              <a:ext cx="2710339" cy="5438386"/>
            </a:xfrm>
            <a:prstGeom prst="cube">
              <a:avLst>
                <a:gd name="adj" fmla="val 4649"/>
              </a:avLst>
            </a:prstGeom>
            <a:solidFill>
              <a:schemeClr val="bg1">
                <a:lumMod val="9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Cube 39">
              <a:extLst>
                <a:ext uri="{FF2B5EF4-FFF2-40B4-BE49-F238E27FC236}">
                  <a16:creationId xmlns:a16="http://schemas.microsoft.com/office/drawing/2014/main" id="{8D973E82-6049-8F69-5F09-424E55F5A96E}"/>
                </a:ext>
              </a:extLst>
            </p:cNvPr>
            <p:cNvSpPr/>
            <p:nvPr/>
          </p:nvSpPr>
          <p:spPr>
            <a:xfrm flipH="1">
              <a:off x="6932243" y="868556"/>
              <a:ext cx="2337641" cy="2266530"/>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Cube 40">
              <a:extLst>
                <a:ext uri="{FF2B5EF4-FFF2-40B4-BE49-F238E27FC236}">
                  <a16:creationId xmlns:a16="http://schemas.microsoft.com/office/drawing/2014/main" id="{8D459273-8567-41C5-8565-3E994F1848A2}"/>
                </a:ext>
              </a:extLst>
            </p:cNvPr>
            <p:cNvSpPr/>
            <p:nvPr/>
          </p:nvSpPr>
          <p:spPr>
            <a:xfrm flipH="1">
              <a:off x="6932243" y="3476656"/>
              <a:ext cx="2337641" cy="2266530"/>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ube 41">
              <a:extLst>
                <a:ext uri="{FF2B5EF4-FFF2-40B4-BE49-F238E27FC236}">
                  <a16:creationId xmlns:a16="http://schemas.microsoft.com/office/drawing/2014/main" id="{7C2D6E53-5776-E594-B4B6-1D8197351F0A}"/>
                </a:ext>
              </a:extLst>
            </p:cNvPr>
            <p:cNvSpPr/>
            <p:nvPr/>
          </p:nvSpPr>
          <p:spPr>
            <a:xfrm flipH="1">
              <a:off x="7143427" y="1158842"/>
              <a:ext cx="1935910" cy="1381158"/>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Cube 42">
              <a:extLst>
                <a:ext uri="{FF2B5EF4-FFF2-40B4-BE49-F238E27FC236}">
                  <a16:creationId xmlns:a16="http://schemas.microsoft.com/office/drawing/2014/main" id="{5388B5AE-B0F8-E885-8368-EEDCC03DEA0F}"/>
                </a:ext>
              </a:extLst>
            </p:cNvPr>
            <p:cNvSpPr/>
            <p:nvPr/>
          </p:nvSpPr>
          <p:spPr>
            <a:xfrm flipH="1">
              <a:off x="7143427" y="2635327"/>
              <a:ext cx="1935910" cy="398158"/>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ube 43">
              <a:extLst>
                <a:ext uri="{FF2B5EF4-FFF2-40B4-BE49-F238E27FC236}">
                  <a16:creationId xmlns:a16="http://schemas.microsoft.com/office/drawing/2014/main" id="{3B8A1C80-DFDF-EEB4-B2E4-A26FE263D0BE}"/>
                </a:ext>
              </a:extLst>
            </p:cNvPr>
            <p:cNvSpPr/>
            <p:nvPr/>
          </p:nvSpPr>
          <p:spPr>
            <a:xfrm flipH="1">
              <a:off x="7143427" y="3757986"/>
              <a:ext cx="1935910" cy="1381158"/>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Cube 44">
              <a:extLst>
                <a:ext uri="{FF2B5EF4-FFF2-40B4-BE49-F238E27FC236}">
                  <a16:creationId xmlns:a16="http://schemas.microsoft.com/office/drawing/2014/main" id="{22BEE378-59D0-FF7F-8A91-F7A7CA63DAB4}"/>
                </a:ext>
              </a:extLst>
            </p:cNvPr>
            <p:cNvSpPr/>
            <p:nvPr/>
          </p:nvSpPr>
          <p:spPr>
            <a:xfrm flipH="1">
              <a:off x="7143427" y="5234471"/>
              <a:ext cx="1935910" cy="398158"/>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1629140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ube 5">
            <a:extLst>
              <a:ext uri="{FF2B5EF4-FFF2-40B4-BE49-F238E27FC236}">
                <a16:creationId xmlns:a16="http://schemas.microsoft.com/office/drawing/2014/main" id="{21CE2D7D-370E-774F-9073-68FF8828A037}"/>
              </a:ext>
            </a:extLst>
          </p:cNvPr>
          <p:cNvSpPr/>
          <p:nvPr/>
        </p:nvSpPr>
        <p:spPr>
          <a:xfrm flipH="1">
            <a:off x="59591" y="157655"/>
            <a:ext cx="9541609" cy="11921799"/>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42901A1-5AE1-3DCB-7D8D-C77CF7A12848}"/>
              </a:ext>
            </a:extLst>
          </p:cNvPr>
          <p:cNvSpPr txBox="1"/>
          <p:nvPr/>
        </p:nvSpPr>
        <p:spPr>
          <a:xfrm>
            <a:off x="331316" y="-27011"/>
            <a:ext cx="4986917"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Vlog Preview template #01</a:t>
            </a:r>
          </a:p>
        </p:txBody>
      </p:sp>
      <p:sp>
        <p:nvSpPr>
          <p:cNvPr id="15" name="TextBox 14">
            <a:extLst>
              <a:ext uri="{FF2B5EF4-FFF2-40B4-BE49-F238E27FC236}">
                <a16:creationId xmlns:a16="http://schemas.microsoft.com/office/drawing/2014/main" id="{2D67C62A-89BB-0C41-73F0-EC6D3A8DEBB9}"/>
              </a:ext>
            </a:extLst>
          </p:cNvPr>
          <p:cNvSpPr txBox="1"/>
          <p:nvPr/>
        </p:nvSpPr>
        <p:spPr>
          <a:xfrm>
            <a:off x="-1865321" y="373098"/>
            <a:ext cx="1230321" cy="307777"/>
          </a:xfrm>
          <a:prstGeom prst="rect">
            <a:avLst/>
          </a:prstGeom>
          <a:noFill/>
        </p:spPr>
        <p:txBody>
          <a:bodyPr wrap="square" rtlCol="0">
            <a:spAutoFit/>
          </a:bodyPr>
          <a:lstStyle/>
          <a:p>
            <a:pPr algn="ctr"/>
            <a:r>
              <a:rPr lang="en-US" sz="1400" b="1" dirty="0">
                <a:solidFill>
                  <a:srgbClr val="002060"/>
                </a:solidFill>
                <a:latin typeface="Felix Titling" panose="020F0502020204030204" pitchFamily="34" charset="0"/>
                <a:cs typeface="Felix Titling" panose="020F0502020204030204" pitchFamily="34" charset="0"/>
              </a:rPr>
              <a:t>Personal</a:t>
            </a:r>
          </a:p>
        </p:txBody>
      </p:sp>
      <p:sp>
        <p:nvSpPr>
          <p:cNvPr id="18" name="TextBox 17">
            <a:extLst>
              <a:ext uri="{FF2B5EF4-FFF2-40B4-BE49-F238E27FC236}">
                <a16:creationId xmlns:a16="http://schemas.microsoft.com/office/drawing/2014/main" id="{173FFFC5-7B94-6C5A-CFFA-905860A5991E}"/>
              </a:ext>
            </a:extLst>
          </p:cNvPr>
          <p:cNvSpPr txBox="1"/>
          <p:nvPr/>
        </p:nvSpPr>
        <p:spPr>
          <a:xfrm>
            <a:off x="-1865322" y="534761"/>
            <a:ext cx="1230321" cy="369332"/>
          </a:xfrm>
          <a:prstGeom prst="rect">
            <a:avLst/>
          </a:prstGeom>
          <a:noFill/>
        </p:spPr>
        <p:txBody>
          <a:bodyPr wrap="square" rtlCol="0">
            <a:spAutoFit/>
          </a:bodyPr>
          <a:lstStyle/>
          <a:p>
            <a:pPr algn="ctr"/>
            <a:r>
              <a:rPr lang="el-GR" dirty="0">
                <a:solidFill>
                  <a:srgbClr val="002060"/>
                </a:solidFill>
                <a:latin typeface="Times" pitchFamily="2" charset="0"/>
                <a:cs typeface="Felix Titling" panose="020F0502020204030204" pitchFamily="34" charset="0"/>
              </a:rPr>
              <a:t>Δ</a:t>
            </a:r>
            <a:endParaRPr lang="en-US" sz="1200" dirty="0">
              <a:solidFill>
                <a:srgbClr val="002060"/>
              </a:solidFill>
              <a:latin typeface="Times" pitchFamily="2" charset="0"/>
              <a:cs typeface="Felix Titling" panose="020F0502020204030204" pitchFamily="34" charset="0"/>
            </a:endParaRPr>
          </a:p>
        </p:txBody>
      </p:sp>
      <p:grpSp>
        <p:nvGrpSpPr>
          <p:cNvPr id="27" name="Group 26">
            <a:extLst>
              <a:ext uri="{FF2B5EF4-FFF2-40B4-BE49-F238E27FC236}">
                <a16:creationId xmlns:a16="http://schemas.microsoft.com/office/drawing/2014/main" id="{EBE32881-48C6-8A3F-FF31-643111BD1D8E}"/>
              </a:ext>
            </a:extLst>
          </p:cNvPr>
          <p:cNvGrpSpPr/>
          <p:nvPr/>
        </p:nvGrpSpPr>
        <p:grpSpPr>
          <a:xfrm>
            <a:off x="331314" y="526985"/>
            <a:ext cx="6047561" cy="5336785"/>
            <a:chOff x="331314" y="526985"/>
            <a:chExt cx="6047561" cy="5336785"/>
          </a:xfrm>
        </p:grpSpPr>
        <p:sp>
          <p:nvSpPr>
            <p:cNvPr id="11" name="Cube 10">
              <a:extLst>
                <a:ext uri="{FF2B5EF4-FFF2-40B4-BE49-F238E27FC236}">
                  <a16:creationId xmlns:a16="http://schemas.microsoft.com/office/drawing/2014/main" id="{1829874D-A740-C05C-AEEE-8442A7542EE5}"/>
                </a:ext>
              </a:extLst>
            </p:cNvPr>
            <p:cNvSpPr/>
            <p:nvPr/>
          </p:nvSpPr>
          <p:spPr>
            <a:xfrm flipH="1">
              <a:off x="331314" y="526985"/>
              <a:ext cx="6047561" cy="5336785"/>
            </a:xfrm>
            <a:prstGeom prst="cube">
              <a:avLst>
                <a:gd name="adj" fmla="val 1946"/>
              </a:avLst>
            </a:prstGeom>
            <a:solidFill>
              <a:schemeClr val="bg1">
                <a:lumMod val="9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Cube 8">
              <a:extLst>
                <a:ext uri="{FF2B5EF4-FFF2-40B4-BE49-F238E27FC236}">
                  <a16:creationId xmlns:a16="http://schemas.microsoft.com/office/drawing/2014/main" id="{19A23ED0-06FC-AC44-F5E5-92C072112769}"/>
                </a:ext>
              </a:extLst>
            </p:cNvPr>
            <p:cNvSpPr/>
            <p:nvPr/>
          </p:nvSpPr>
          <p:spPr>
            <a:xfrm flipH="1">
              <a:off x="521863" y="789214"/>
              <a:ext cx="5704765" cy="2636158"/>
            </a:xfrm>
            <a:prstGeom prst="cube">
              <a:avLst>
                <a:gd name="adj" fmla="val 359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Cube 9">
              <a:extLst>
                <a:ext uri="{FF2B5EF4-FFF2-40B4-BE49-F238E27FC236}">
                  <a16:creationId xmlns:a16="http://schemas.microsoft.com/office/drawing/2014/main" id="{913C75B1-37D9-E3C3-D859-40EFD03802E7}"/>
                </a:ext>
              </a:extLst>
            </p:cNvPr>
            <p:cNvSpPr/>
            <p:nvPr/>
          </p:nvSpPr>
          <p:spPr>
            <a:xfrm flipH="1">
              <a:off x="521862" y="3617482"/>
              <a:ext cx="4278738" cy="1605002"/>
            </a:xfrm>
            <a:prstGeom prst="cube">
              <a:avLst>
                <a:gd name="adj" fmla="val 493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Cube 11">
              <a:extLst>
                <a:ext uri="{FF2B5EF4-FFF2-40B4-BE49-F238E27FC236}">
                  <a16:creationId xmlns:a16="http://schemas.microsoft.com/office/drawing/2014/main" id="{173532BC-97DE-520F-50F1-6C18E2A871DA}"/>
                </a:ext>
              </a:extLst>
            </p:cNvPr>
            <p:cNvSpPr/>
            <p:nvPr/>
          </p:nvSpPr>
          <p:spPr>
            <a:xfrm flipH="1">
              <a:off x="4991147" y="3617482"/>
              <a:ext cx="1235480" cy="2086632"/>
            </a:xfrm>
            <a:prstGeom prst="cube">
              <a:avLst>
                <a:gd name="adj" fmla="val 755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Cube 12">
              <a:extLst>
                <a:ext uri="{FF2B5EF4-FFF2-40B4-BE49-F238E27FC236}">
                  <a16:creationId xmlns:a16="http://schemas.microsoft.com/office/drawing/2014/main" id="{304BA4BB-A1D7-99A4-F888-5673A9EDEC6E}"/>
                </a:ext>
              </a:extLst>
            </p:cNvPr>
            <p:cNvSpPr/>
            <p:nvPr/>
          </p:nvSpPr>
          <p:spPr>
            <a:xfrm flipH="1">
              <a:off x="531752" y="5323497"/>
              <a:ext cx="4278738" cy="380617"/>
            </a:xfrm>
            <a:prstGeom prst="cube">
              <a:avLst>
                <a:gd name="adj" fmla="val 493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6" name="Group 25">
            <a:extLst>
              <a:ext uri="{FF2B5EF4-FFF2-40B4-BE49-F238E27FC236}">
                <a16:creationId xmlns:a16="http://schemas.microsoft.com/office/drawing/2014/main" id="{30BB3C9A-C16F-E508-E1BB-B3B26B9CEE67}"/>
              </a:ext>
            </a:extLst>
          </p:cNvPr>
          <p:cNvGrpSpPr/>
          <p:nvPr/>
        </p:nvGrpSpPr>
        <p:grpSpPr>
          <a:xfrm>
            <a:off x="6680401" y="526986"/>
            <a:ext cx="2710339" cy="5438386"/>
            <a:chOff x="6680401" y="526986"/>
            <a:chExt cx="2710339" cy="5438386"/>
          </a:xfrm>
        </p:grpSpPr>
        <p:sp>
          <p:nvSpPr>
            <p:cNvPr id="22" name="Cube 21">
              <a:extLst>
                <a:ext uri="{FF2B5EF4-FFF2-40B4-BE49-F238E27FC236}">
                  <a16:creationId xmlns:a16="http://schemas.microsoft.com/office/drawing/2014/main" id="{B55A0789-1314-E768-E1D9-8EC034DDF6A3}"/>
                </a:ext>
              </a:extLst>
            </p:cNvPr>
            <p:cNvSpPr/>
            <p:nvPr/>
          </p:nvSpPr>
          <p:spPr>
            <a:xfrm flipH="1">
              <a:off x="6680401" y="526986"/>
              <a:ext cx="2710339" cy="5438386"/>
            </a:xfrm>
            <a:prstGeom prst="cube">
              <a:avLst>
                <a:gd name="adj" fmla="val 4649"/>
              </a:avLst>
            </a:prstGeom>
            <a:solidFill>
              <a:schemeClr val="bg1">
                <a:lumMod val="9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Cube 13">
              <a:extLst>
                <a:ext uri="{FF2B5EF4-FFF2-40B4-BE49-F238E27FC236}">
                  <a16:creationId xmlns:a16="http://schemas.microsoft.com/office/drawing/2014/main" id="{B1A625A1-2511-CC5C-76EE-9DCE978A98DD}"/>
                </a:ext>
              </a:extLst>
            </p:cNvPr>
            <p:cNvSpPr/>
            <p:nvPr/>
          </p:nvSpPr>
          <p:spPr>
            <a:xfrm flipH="1">
              <a:off x="6932243" y="868556"/>
              <a:ext cx="2337641" cy="2266530"/>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ube 15">
              <a:extLst>
                <a:ext uri="{FF2B5EF4-FFF2-40B4-BE49-F238E27FC236}">
                  <a16:creationId xmlns:a16="http://schemas.microsoft.com/office/drawing/2014/main" id="{990A5A02-B67D-4628-98CE-FFB5D182C111}"/>
                </a:ext>
              </a:extLst>
            </p:cNvPr>
            <p:cNvSpPr/>
            <p:nvPr/>
          </p:nvSpPr>
          <p:spPr>
            <a:xfrm flipH="1">
              <a:off x="6932243" y="3476656"/>
              <a:ext cx="2337641" cy="2266530"/>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ube 16">
              <a:extLst>
                <a:ext uri="{FF2B5EF4-FFF2-40B4-BE49-F238E27FC236}">
                  <a16:creationId xmlns:a16="http://schemas.microsoft.com/office/drawing/2014/main" id="{5E2E54DB-61C4-D4D9-D751-37A3EB467A24}"/>
                </a:ext>
              </a:extLst>
            </p:cNvPr>
            <p:cNvSpPr/>
            <p:nvPr/>
          </p:nvSpPr>
          <p:spPr>
            <a:xfrm flipH="1">
              <a:off x="7143427" y="1158842"/>
              <a:ext cx="1935910" cy="1381158"/>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ube 18">
              <a:extLst>
                <a:ext uri="{FF2B5EF4-FFF2-40B4-BE49-F238E27FC236}">
                  <a16:creationId xmlns:a16="http://schemas.microsoft.com/office/drawing/2014/main" id="{B36D8B8B-52FD-73A2-826D-88A2B2F598BD}"/>
                </a:ext>
              </a:extLst>
            </p:cNvPr>
            <p:cNvSpPr/>
            <p:nvPr/>
          </p:nvSpPr>
          <p:spPr>
            <a:xfrm flipH="1">
              <a:off x="7143427" y="2635327"/>
              <a:ext cx="1935910" cy="398158"/>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ube 19">
              <a:extLst>
                <a:ext uri="{FF2B5EF4-FFF2-40B4-BE49-F238E27FC236}">
                  <a16:creationId xmlns:a16="http://schemas.microsoft.com/office/drawing/2014/main" id="{777FE654-606D-0C16-99FD-B8617EDE4B1F}"/>
                </a:ext>
              </a:extLst>
            </p:cNvPr>
            <p:cNvSpPr/>
            <p:nvPr/>
          </p:nvSpPr>
          <p:spPr>
            <a:xfrm flipH="1">
              <a:off x="7143427" y="3757986"/>
              <a:ext cx="1935910" cy="1381158"/>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ube 20">
              <a:extLst>
                <a:ext uri="{FF2B5EF4-FFF2-40B4-BE49-F238E27FC236}">
                  <a16:creationId xmlns:a16="http://schemas.microsoft.com/office/drawing/2014/main" id="{1B07EE69-A8E3-3D11-76EC-2276FA1EA9D0}"/>
                </a:ext>
              </a:extLst>
            </p:cNvPr>
            <p:cNvSpPr/>
            <p:nvPr/>
          </p:nvSpPr>
          <p:spPr>
            <a:xfrm flipH="1">
              <a:off x="7143427" y="5234471"/>
              <a:ext cx="1935910" cy="398158"/>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a:extLst>
              <a:ext uri="{FF2B5EF4-FFF2-40B4-BE49-F238E27FC236}">
                <a16:creationId xmlns:a16="http://schemas.microsoft.com/office/drawing/2014/main" id="{7EE26B9B-EF9A-B731-71E3-E73D46411013}"/>
              </a:ext>
            </a:extLst>
          </p:cNvPr>
          <p:cNvGrpSpPr/>
          <p:nvPr/>
        </p:nvGrpSpPr>
        <p:grpSpPr>
          <a:xfrm>
            <a:off x="388008" y="6359981"/>
            <a:ext cx="6047561" cy="5336785"/>
            <a:chOff x="331314" y="526985"/>
            <a:chExt cx="6047561" cy="5336785"/>
          </a:xfrm>
        </p:grpSpPr>
        <p:sp>
          <p:nvSpPr>
            <p:cNvPr id="33" name="Cube 32">
              <a:extLst>
                <a:ext uri="{FF2B5EF4-FFF2-40B4-BE49-F238E27FC236}">
                  <a16:creationId xmlns:a16="http://schemas.microsoft.com/office/drawing/2014/main" id="{82AC449E-F9B0-6DDE-CCBC-B73A9BC907C7}"/>
                </a:ext>
              </a:extLst>
            </p:cNvPr>
            <p:cNvSpPr/>
            <p:nvPr/>
          </p:nvSpPr>
          <p:spPr>
            <a:xfrm flipH="1">
              <a:off x="331314" y="526985"/>
              <a:ext cx="6047561" cy="5336785"/>
            </a:xfrm>
            <a:prstGeom prst="cube">
              <a:avLst>
                <a:gd name="adj" fmla="val 1946"/>
              </a:avLst>
            </a:prstGeom>
            <a:solidFill>
              <a:schemeClr val="bg1">
                <a:lumMod val="9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Cube 33">
              <a:extLst>
                <a:ext uri="{FF2B5EF4-FFF2-40B4-BE49-F238E27FC236}">
                  <a16:creationId xmlns:a16="http://schemas.microsoft.com/office/drawing/2014/main" id="{6C2D2F3E-E294-B73E-B275-65DA8CE33A83}"/>
                </a:ext>
              </a:extLst>
            </p:cNvPr>
            <p:cNvSpPr/>
            <p:nvPr/>
          </p:nvSpPr>
          <p:spPr>
            <a:xfrm flipH="1">
              <a:off x="521863" y="789214"/>
              <a:ext cx="5704765" cy="2636158"/>
            </a:xfrm>
            <a:prstGeom prst="cube">
              <a:avLst>
                <a:gd name="adj" fmla="val 359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Cube 34">
              <a:extLst>
                <a:ext uri="{FF2B5EF4-FFF2-40B4-BE49-F238E27FC236}">
                  <a16:creationId xmlns:a16="http://schemas.microsoft.com/office/drawing/2014/main" id="{45AAD20A-0EFB-63CA-5C34-05030C4D922F}"/>
                </a:ext>
              </a:extLst>
            </p:cNvPr>
            <p:cNvSpPr/>
            <p:nvPr/>
          </p:nvSpPr>
          <p:spPr>
            <a:xfrm flipH="1">
              <a:off x="521862" y="3617482"/>
              <a:ext cx="4278738" cy="1605002"/>
            </a:xfrm>
            <a:prstGeom prst="cube">
              <a:avLst>
                <a:gd name="adj" fmla="val 493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Cube 35">
              <a:extLst>
                <a:ext uri="{FF2B5EF4-FFF2-40B4-BE49-F238E27FC236}">
                  <a16:creationId xmlns:a16="http://schemas.microsoft.com/office/drawing/2014/main" id="{065E31B8-F33B-8D5D-CA22-4816F2CB6F7C}"/>
                </a:ext>
              </a:extLst>
            </p:cNvPr>
            <p:cNvSpPr/>
            <p:nvPr/>
          </p:nvSpPr>
          <p:spPr>
            <a:xfrm flipH="1">
              <a:off x="4991147" y="3617482"/>
              <a:ext cx="1235480" cy="2086632"/>
            </a:xfrm>
            <a:prstGeom prst="cube">
              <a:avLst>
                <a:gd name="adj" fmla="val 755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Cube 36">
              <a:extLst>
                <a:ext uri="{FF2B5EF4-FFF2-40B4-BE49-F238E27FC236}">
                  <a16:creationId xmlns:a16="http://schemas.microsoft.com/office/drawing/2014/main" id="{C3EC19F7-97FA-FDEA-CB62-A25E7B6869BD}"/>
                </a:ext>
              </a:extLst>
            </p:cNvPr>
            <p:cNvSpPr/>
            <p:nvPr/>
          </p:nvSpPr>
          <p:spPr>
            <a:xfrm flipH="1">
              <a:off x="531752" y="5323497"/>
              <a:ext cx="4278738" cy="380617"/>
            </a:xfrm>
            <a:prstGeom prst="cube">
              <a:avLst>
                <a:gd name="adj" fmla="val 493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8" name="Group 37">
            <a:extLst>
              <a:ext uri="{FF2B5EF4-FFF2-40B4-BE49-F238E27FC236}">
                <a16:creationId xmlns:a16="http://schemas.microsoft.com/office/drawing/2014/main" id="{2D8E7F4D-7734-0D57-99B5-330EB50F5601}"/>
              </a:ext>
            </a:extLst>
          </p:cNvPr>
          <p:cNvGrpSpPr/>
          <p:nvPr/>
        </p:nvGrpSpPr>
        <p:grpSpPr>
          <a:xfrm>
            <a:off x="6694335" y="6366746"/>
            <a:ext cx="2710339" cy="5438386"/>
            <a:chOff x="6680401" y="526986"/>
            <a:chExt cx="2710339" cy="5438386"/>
          </a:xfrm>
        </p:grpSpPr>
        <p:sp>
          <p:nvSpPr>
            <p:cNvPr id="39" name="Cube 38">
              <a:extLst>
                <a:ext uri="{FF2B5EF4-FFF2-40B4-BE49-F238E27FC236}">
                  <a16:creationId xmlns:a16="http://schemas.microsoft.com/office/drawing/2014/main" id="{93125FEE-0C76-44E2-BABB-858A761BD5A5}"/>
                </a:ext>
              </a:extLst>
            </p:cNvPr>
            <p:cNvSpPr/>
            <p:nvPr/>
          </p:nvSpPr>
          <p:spPr>
            <a:xfrm flipH="1">
              <a:off x="6680401" y="526986"/>
              <a:ext cx="2710339" cy="5438386"/>
            </a:xfrm>
            <a:prstGeom prst="cube">
              <a:avLst>
                <a:gd name="adj" fmla="val 4649"/>
              </a:avLst>
            </a:prstGeom>
            <a:solidFill>
              <a:schemeClr val="bg1">
                <a:lumMod val="9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Cube 39">
              <a:extLst>
                <a:ext uri="{FF2B5EF4-FFF2-40B4-BE49-F238E27FC236}">
                  <a16:creationId xmlns:a16="http://schemas.microsoft.com/office/drawing/2014/main" id="{8D973E82-6049-8F69-5F09-424E55F5A96E}"/>
                </a:ext>
              </a:extLst>
            </p:cNvPr>
            <p:cNvSpPr/>
            <p:nvPr/>
          </p:nvSpPr>
          <p:spPr>
            <a:xfrm flipH="1">
              <a:off x="6932243" y="868556"/>
              <a:ext cx="2337641" cy="2266530"/>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Cube 40">
              <a:extLst>
                <a:ext uri="{FF2B5EF4-FFF2-40B4-BE49-F238E27FC236}">
                  <a16:creationId xmlns:a16="http://schemas.microsoft.com/office/drawing/2014/main" id="{8D459273-8567-41C5-8565-3E994F1848A2}"/>
                </a:ext>
              </a:extLst>
            </p:cNvPr>
            <p:cNvSpPr/>
            <p:nvPr/>
          </p:nvSpPr>
          <p:spPr>
            <a:xfrm flipH="1">
              <a:off x="6932243" y="3476656"/>
              <a:ext cx="2337641" cy="2266530"/>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ube 41">
              <a:extLst>
                <a:ext uri="{FF2B5EF4-FFF2-40B4-BE49-F238E27FC236}">
                  <a16:creationId xmlns:a16="http://schemas.microsoft.com/office/drawing/2014/main" id="{7C2D6E53-5776-E594-B4B6-1D8197351F0A}"/>
                </a:ext>
              </a:extLst>
            </p:cNvPr>
            <p:cNvSpPr/>
            <p:nvPr/>
          </p:nvSpPr>
          <p:spPr>
            <a:xfrm flipH="1">
              <a:off x="7143427" y="1158842"/>
              <a:ext cx="1935910" cy="1381158"/>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Cube 42">
              <a:extLst>
                <a:ext uri="{FF2B5EF4-FFF2-40B4-BE49-F238E27FC236}">
                  <a16:creationId xmlns:a16="http://schemas.microsoft.com/office/drawing/2014/main" id="{5388B5AE-B0F8-E885-8368-EEDCC03DEA0F}"/>
                </a:ext>
              </a:extLst>
            </p:cNvPr>
            <p:cNvSpPr/>
            <p:nvPr/>
          </p:nvSpPr>
          <p:spPr>
            <a:xfrm flipH="1">
              <a:off x="7143427" y="2635327"/>
              <a:ext cx="1935910" cy="398158"/>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ube 43">
              <a:extLst>
                <a:ext uri="{FF2B5EF4-FFF2-40B4-BE49-F238E27FC236}">
                  <a16:creationId xmlns:a16="http://schemas.microsoft.com/office/drawing/2014/main" id="{3B8A1C80-DFDF-EEB4-B2E4-A26FE263D0BE}"/>
                </a:ext>
              </a:extLst>
            </p:cNvPr>
            <p:cNvSpPr/>
            <p:nvPr/>
          </p:nvSpPr>
          <p:spPr>
            <a:xfrm flipH="1">
              <a:off x="7143427" y="3757986"/>
              <a:ext cx="1935910" cy="1381158"/>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Cube 44">
              <a:extLst>
                <a:ext uri="{FF2B5EF4-FFF2-40B4-BE49-F238E27FC236}">
                  <a16:creationId xmlns:a16="http://schemas.microsoft.com/office/drawing/2014/main" id="{22BEE378-59D0-FF7F-8A91-F7A7CA63DAB4}"/>
                </a:ext>
              </a:extLst>
            </p:cNvPr>
            <p:cNvSpPr/>
            <p:nvPr/>
          </p:nvSpPr>
          <p:spPr>
            <a:xfrm flipH="1">
              <a:off x="7143427" y="5234471"/>
              <a:ext cx="1935910" cy="398158"/>
            </a:xfrm>
            <a:prstGeom prst="cube">
              <a:avLst>
                <a:gd name="adj" fmla="val 464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a:extLst>
              <a:ext uri="{FF2B5EF4-FFF2-40B4-BE49-F238E27FC236}">
                <a16:creationId xmlns:a16="http://schemas.microsoft.com/office/drawing/2014/main" id="{52AECD5F-0C95-0CF2-7501-2ACFEC2A4FD6}"/>
              </a:ext>
            </a:extLst>
          </p:cNvPr>
          <p:cNvSpPr txBox="1"/>
          <p:nvPr/>
        </p:nvSpPr>
        <p:spPr>
          <a:xfrm>
            <a:off x="2518890" y="2001821"/>
            <a:ext cx="1702213" cy="307777"/>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Article</a:t>
            </a:r>
          </a:p>
        </p:txBody>
      </p:sp>
      <p:sp>
        <p:nvSpPr>
          <p:cNvPr id="4" name="TextBox 3">
            <a:extLst>
              <a:ext uri="{FF2B5EF4-FFF2-40B4-BE49-F238E27FC236}">
                <a16:creationId xmlns:a16="http://schemas.microsoft.com/office/drawing/2014/main" id="{0FA2AFA8-C92B-03BC-8828-1439D8BDBE66}"/>
              </a:ext>
            </a:extLst>
          </p:cNvPr>
          <p:cNvSpPr txBox="1"/>
          <p:nvPr/>
        </p:nvSpPr>
        <p:spPr>
          <a:xfrm>
            <a:off x="1876708" y="4353021"/>
            <a:ext cx="1702213" cy="523220"/>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Picture / Data Capture</a:t>
            </a:r>
          </a:p>
        </p:txBody>
      </p:sp>
      <p:sp>
        <p:nvSpPr>
          <p:cNvPr id="7" name="Cube 6">
            <a:extLst>
              <a:ext uri="{FF2B5EF4-FFF2-40B4-BE49-F238E27FC236}">
                <a16:creationId xmlns:a16="http://schemas.microsoft.com/office/drawing/2014/main" id="{EB2B6AE5-01D0-CF44-F556-FA8FDEFC228D}"/>
              </a:ext>
            </a:extLst>
          </p:cNvPr>
          <p:cNvSpPr/>
          <p:nvPr/>
        </p:nvSpPr>
        <p:spPr>
          <a:xfrm flipH="1">
            <a:off x="5311871" y="3921583"/>
            <a:ext cx="707419" cy="663801"/>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ube 7">
            <a:extLst>
              <a:ext uri="{FF2B5EF4-FFF2-40B4-BE49-F238E27FC236}">
                <a16:creationId xmlns:a16="http://schemas.microsoft.com/office/drawing/2014/main" id="{7F519036-A05B-E467-80C1-8B92E6A6722F}"/>
              </a:ext>
            </a:extLst>
          </p:cNvPr>
          <p:cNvSpPr/>
          <p:nvPr/>
        </p:nvSpPr>
        <p:spPr>
          <a:xfrm flipH="1">
            <a:off x="5318233" y="4799721"/>
            <a:ext cx="707419" cy="663801"/>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ube 24">
            <a:extLst>
              <a:ext uri="{FF2B5EF4-FFF2-40B4-BE49-F238E27FC236}">
                <a16:creationId xmlns:a16="http://schemas.microsoft.com/office/drawing/2014/main" id="{3CC5EF80-A0BB-07EB-BBAB-AA5F9C60BDC2}"/>
              </a:ext>
            </a:extLst>
          </p:cNvPr>
          <p:cNvSpPr/>
          <p:nvPr/>
        </p:nvSpPr>
        <p:spPr>
          <a:xfrm flipH="1">
            <a:off x="5326139" y="9754579"/>
            <a:ext cx="707419" cy="663801"/>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ube 27">
            <a:extLst>
              <a:ext uri="{FF2B5EF4-FFF2-40B4-BE49-F238E27FC236}">
                <a16:creationId xmlns:a16="http://schemas.microsoft.com/office/drawing/2014/main" id="{1B812626-D175-1ACB-691F-718EFA6FC779}"/>
              </a:ext>
            </a:extLst>
          </p:cNvPr>
          <p:cNvSpPr/>
          <p:nvPr/>
        </p:nvSpPr>
        <p:spPr>
          <a:xfrm flipH="1">
            <a:off x="5332501" y="10632717"/>
            <a:ext cx="707419" cy="663801"/>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8F0D5014-F73E-86B5-C633-D9355E1C8017}"/>
              </a:ext>
            </a:extLst>
          </p:cNvPr>
          <p:cNvSpPr txBox="1"/>
          <p:nvPr/>
        </p:nvSpPr>
        <p:spPr>
          <a:xfrm>
            <a:off x="230226" y="5420275"/>
            <a:ext cx="1702213" cy="307777"/>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Tags</a:t>
            </a:r>
          </a:p>
        </p:txBody>
      </p:sp>
      <p:sp>
        <p:nvSpPr>
          <p:cNvPr id="30" name="TextBox 29">
            <a:extLst>
              <a:ext uri="{FF2B5EF4-FFF2-40B4-BE49-F238E27FC236}">
                <a16:creationId xmlns:a16="http://schemas.microsoft.com/office/drawing/2014/main" id="{FAD7C4CA-9539-2D9F-B90D-25C097FD149D}"/>
              </a:ext>
            </a:extLst>
          </p:cNvPr>
          <p:cNvSpPr txBox="1"/>
          <p:nvPr/>
        </p:nvSpPr>
        <p:spPr>
          <a:xfrm>
            <a:off x="3155081" y="5396337"/>
            <a:ext cx="1702213" cy="307777"/>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Date Written</a:t>
            </a:r>
          </a:p>
        </p:txBody>
      </p:sp>
      <p:sp>
        <p:nvSpPr>
          <p:cNvPr id="53" name="Cube 52">
            <a:extLst>
              <a:ext uri="{FF2B5EF4-FFF2-40B4-BE49-F238E27FC236}">
                <a16:creationId xmlns:a16="http://schemas.microsoft.com/office/drawing/2014/main" id="{4B8AAEF8-48E8-B20B-1256-68D16F8B5049}"/>
              </a:ext>
            </a:extLst>
          </p:cNvPr>
          <p:cNvSpPr/>
          <p:nvPr/>
        </p:nvSpPr>
        <p:spPr>
          <a:xfrm flipH="1">
            <a:off x="8533902" y="2019061"/>
            <a:ext cx="433777" cy="407031"/>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Cube 53">
            <a:extLst>
              <a:ext uri="{FF2B5EF4-FFF2-40B4-BE49-F238E27FC236}">
                <a16:creationId xmlns:a16="http://schemas.microsoft.com/office/drawing/2014/main" id="{19153EF3-9CD9-EB4C-B46A-F64F7ED3E585}"/>
              </a:ext>
            </a:extLst>
          </p:cNvPr>
          <p:cNvSpPr/>
          <p:nvPr/>
        </p:nvSpPr>
        <p:spPr>
          <a:xfrm flipH="1">
            <a:off x="8533902" y="4626753"/>
            <a:ext cx="433777" cy="407031"/>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Cube 54">
            <a:extLst>
              <a:ext uri="{FF2B5EF4-FFF2-40B4-BE49-F238E27FC236}">
                <a16:creationId xmlns:a16="http://schemas.microsoft.com/office/drawing/2014/main" id="{2948DC51-EE3D-2DAB-D32A-21DFEE9D8EA0}"/>
              </a:ext>
            </a:extLst>
          </p:cNvPr>
          <p:cNvSpPr/>
          <p:nvPr/>
        </p:nvSpPr>
        <p:spPr>
          <a:xfrm flipH="1">
            <a:off x="8540869" y="7863369"/>
            <a:ext cx="433777" cy="407031"/>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Cube 55">
            <a:extLst>
              <a:ext uri="{FF2B5EF4-FFF2-40B4-BE49-F238E27FC236}">
                <a16:creationId xmlns:a16="http://schemas.microsoft.com/office/drawing/2014/main" id="{E5317F86-5889-8ABA-8FE1-6749B13172CA}"/>
              </a:ext>
            </a:extLst>
          </p:cNvPr>
          <p:cNvSpPr/>
          <p:nvPr/>
        </p:nvSpPr>
        <p:spPr>
          <a:xfrm flipH="1">
            <a:off x="8540869" y="10471061"/>
            <a:ext cx="433777" cy="407031"/>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extBox 56">
            <a:extLst>
              <a:ext uri="{FF2B5EF4-FFF2-40B4-BE49-F238E27FC236}">
                <a16:creationId xmlns:a16="http://schemas.microsoft.com/office/drawing/2014/main" id="{9887ECD8-8128-8F94-954D-DC44F1472887}"/>
              </a:ext>
            </a:extLst>
          </p:cNvPr>
          <p:cNvSpPr txBox="1"/>
          <p:nvPr/>
        </p:nvSpPr>
        <p:spPr>
          <a:xfrm>
            <a:off x="6932243" y="737157"/>
            <a:ext cx="1702213" cy="307777"/>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Latest posts</a:t>
            </a:r>
          </a:p>
        </p:txBody>
      </p:sp>
    </p:spTree>
    <p:extLst>
      <p:ext uri="{BB962C8B-B14F-4D97-AF65-F5344CB8AC3E}">
        <p14:creationId xmlns:p14="http://schemas.microsoft.com/office/powerpoint/2010/main" val="34356264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ube 5">
            <a:extLst>
              <a:ext uri="{FF2B5EF4-FFF2-40B4-BE49-F238E27FC236}">
                <a16:creationId xmlns:a16="http://schemas.microsoft.com/office/drawing/2014/main" id="{21CE2D7D-370E-774F-9073-68FF8828A037}"/>
              </a:ext>
            </a:extLst>
          </p:cNvPr>
          <p:cNvSpPr/>
          <p:nvPr/>
        </p:nvSpPr>
        <p:spPr>
          <a:xfrm flipH="1">
            <a:off x="59591" y="157655"/>
            <a:ext cx="9541609" cy="11921799"/>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42901A1-5AE1-3DCB-7D8D-C77CF7A12848}"/>
              </a:ext>
            </a:extLst>
          </p:cNvPr>
          <p:cNvSpPr txBox="1"/>
          <p:nvPr/>
        </p:nvSpPr>
        <p:spPr>
          <a:xfrm>
            <a:off x="331316" y="-27011"/>
            <a:ext cx="4986917"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Vlog post Template #03</a:t>
            </a:r>
          </a:p>
        </p:txBody>
      </p:sp>
      <p:sp>
        <p:nvSpPr>
          <p:cNvPr id="15" name="TextBox 14">
            <a:extLst>
              <a:ext uri="{FF2B5EF4-FFF2-40B4-BE49-F238E27FC236}">
                <a16:creationId xmlns:a16="http://schemas.microsoft.com/office/drawing/2014/main" id="{2D67C62A-89BB-0C41-73F0-EC6D3A8DEBB9}"/>
              </a:ext>
            </a:extLst>
          </p:cNvPr>
          <p:cNvSpPr txBox="1"/>
          <p:nvPr/>
        </p:nvSpPr>
        <p:spPr>
          <a:xfrm>
            <a:off x="-1865321" y="373098"/>
            <a:ext cx="1230321" cy="307777"/>
          </a:xfrm>
          <a:prstGeom prst="rect">
            <a:avLst/>
          </a:prstGeom>
          <a:noFill/>
        </p:spPr>
        <p:txBody>
          <a:bodyPr wrap="square" rtlCol="0">
            <a:spAutoFit/>
          </a:bodyPr>
          <a:lstStyle/>
          <a:p>
            <a:pPr algn="ctr"/>
            <a:r>
              <a:rPr lang="en-US" sz="1400" b="1" dirty="0">
                <a:solidFill>
                  <a:srgbClr val="002060"/>
                </a:solidFill>
                <a:latin typeface="Felix Titling" panose="020F0502020204030204" pitchFamily="34" charset="0"/>
                <a:cs typeface="Felix Titling" panose="020F0502020204030204" pitchFamily="34" charset="0"/>
              </a:rPr>
              <a:t>Personal</a:t>
            </a:r>
          </a:p>
        </p:txBody>
      </p:sp>
      <p:sp>
        <p:nvSpPr>
          <p:cNvPr id="18" name="TextBox 17">
            <a:extLst>
              <a:ext uri="{FF2B5EF4-FFF2-40B4-BE49-F238E27FC236}">
                <a16:creationId xmlns:a16="http://schemas.microsoft.com/office/drawing/2014/main" id="{173FFFC5-7B94-6C5A-CFFA-905860A5991E}"/>
              </a:ext>
            </a:extLst>
          </p:cNvPr>
          <p:cNvSpPr txBox="1"/>
          <p:nvPr/>
        </p:nvSpPr>
        <p:spPr>
          <a:xfrm>
            <a:off x="-1865322" y="534761"/>
            <a:ext cx="1230321" cy="369332"/>
          </a:xfrm>
          <a:prstGeom prst="rect">
            <a:avLst/>
          </a:prstGeom>
          <a:noFill/>
        </p:spPr>
        <p:txBody>
          <a:bodyPr wrap="square" rtlCol="0">
            <a:spAutoFit/>
          </a:bodyPr>
          <a:lstStyle/>
          <a:p>
            <a:pPr algn="ctr"/>
            <a:r>
              <a:rPr lang="el-GR" dirty="0">
                <a:solidFill>
                  <a:srgbClr val="002060"/>
                </a:solidFill>
                <a:latin typeface="Times" pitchFamily="2" charset="0"/>
                <a:cs typeface="Felix Titling" panose="020F0502020204030204" pitchFamily="34" charset="0"/>
              </a:rPr>
              <a:t>Δ</a:t>
            </a:r>
            <a:endParaRPr lang="en-US" sz="1200" dirty="0">
              <a:solidFill>
                <a:srgbClr val="002060"/>
              </a:solidFill>
              <a:latin typeface="Times" pitchFamily="2" charset="0"/>
              <a:cs typeface="Felix Titling" panose="020F0502020204030204" pitchFamily="34" charset="0"/>
            </a:endParaRPr>
          </a:p>
        </p:txBody>
      </p:sp>
      <p:sp>
        <p:nvSpPr>
          <p:cNvPr id="24" name="TextBox 23">
            <a:extLst>
              <a:ext uri="{FF2B5EF4-FFF2-40B4-BE49-F238E27FC236}">
                <a16:creationId xmlns:a16="http://schemas.microsoft.com/office/drawing/2014/main" id="{E2DF8194-3F10-D934-494D-9F6A3DA23CE8}"/>
              </a:ext>
            </a:extLst>
          </p:cNvPr>
          <p:cNvSpPr txBox="1"/>
          <p:nvPr/>
        </p:nvSpPr>
        <p:spPr>
          <a:xfrm>
            <a:off x="-4240606" y="5964783"/>
            <a:ext cx="1702213" cy="5693866"/>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What to put in the content div:</a:t>
            </a:r>
          </a:p>
          <a:p>
            <a:pPr algn="ctr"/>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We can ultimately put either a PDF file in there or a document but PDF is more ideal so it is easily searchable. </a:t>
            </a:r>
          </a:p>
          <a:p>
            <a:pPr algn="ctr"/>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Or we can use a scrollable object. In which we can use the CSS3D object. </a:t>
            </a:r>
          </a:p>
          <a:p>
            <a:pPr algn="ctr"/>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As we get more familiar we can even combine both. </a:t>
            </a:r>
          </a:p>
        </p:txBody>
      </p:sp>
      <p:sp>
        <p:nvSpPr>
          <p:cNvPr id="31" name="TextBox 30">
            <a:extLst>
              <a:ext uri="{FF2B5EF4-FFF2-40B4-BE49-F238E27FC236}">
                <a16:creationId xmlns:a16="http://schemas.microsoft.com/office/drawing/2014/main" id="{D2B15122-9CA8-A755-0D4D-982DCA93C9AF}"/>
              </a:ext>
            </a:extLst>
          </p:cNvPr>
          <p:cNvSpPr txBox="1"/>
          <p:nvPr/>
        </p:nvSpPr>
        <p:spPr>
          <a:xfrm>
            <a:off x="9601200" y="6904446"/>
            <a:ext cx="1702213" cy="523220"/>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Expand Writer Info</a:t>
            </a:r>
          </a:p>
        </p:txBody>
      </p:sp>
      <p:grpSp>
        <p:nvGrpSpPr>
          <p:cNvPr id="27" name="Group 26">
            <a:extLst>
              <a:ext uri="{FF2B5EF4-FFF2-40B4-BE49-F238E27FC236}">
                <a16:creationId xmlns:a16="http://schemas.microsoft.com/office/drawing/2014/main" id="{EBE32881-48C6-8A3F-FF31-643111BD1D8E}"/>
              </a:ext>
            </a:extLst>
          </p:cNvPr>
          <p:cNvGrpSpPr/>
          <p:nvPr/>
        </p:nvGrpSpPr>
        <p:grpSpPr>
          <a:xfrm>
            <a:off x="331314" y="526985"/>
            <a:ext cx="8952504" cy="5336785"/>
            <a:chOff x="331314" y="526985"/>
            <a:chExt cx="6047561" cy="5336785"/>
          </a:xfrm>
        </p:grpSpPr>
        <p:sp>
          <p:nvSpPr>
            <p:cNvPr id="11" name="Cube 10">
              <a:extLst>
                <a:ext uri="{FF2B5EF4-FFF2-40B4-BE49-F238E27FC236}">
                  <a16:creationId xmlns:a16="http://schemas.microsoft.com/office/drawing/2014/main" id="{1829874D-A740-C05C-AEEE-8442A7542EE5}"/>
                </a:ext>
              </a:extLst>
            </p:cNvPr>
            <p:cNvSpPr/>
            <p:nvPr/>
          </p:nvSpPr>
          <p:spPr>
            <a:xfrm flipH="1">
              <a:off x="331314" y="526985"/>
              <a:ext cx="6047561" cy="5336785"/>
            </a:xfrm>
            <a:prstGeom prst="cube">
              <a:avLst>
                <a:gd name="adj" fmla="val 1946"/>
              </a:avLst>
            </a:prstGeom>
            <a:solidFill>
              <a:schemeClr val="bg1">
                <a:lumMod val="95000"/>
                <a:alpha val="38000"/>
              </a:schemeClr>
            </a:solidFill>
            <a:ln>
              <a:solidFill>
                <a:schemeClr val="bg1"/>
              </a:solidFill>
            </a:ln>
            <a:effectLst>
              <a:outerShdw blurRad="50800" dist="50800" dir="5400000" algn="ct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Cube 8">
              <a:extLst>
                <a:ext uri="{FF2B5EF4-FFF2-40B4-BE49-F238E27FC236}">
                  <a16:creationId xmlns:a16="http://schemas.microsoft.com/office/drawing/2014/main" id="{19A23ED0-06FC-AC44-F5E5-92C072112769}"/>
                </a:ext>
              </a:extLst>
            </p:cNvPr>
            <p:cNvSpPr/>
            <p:nvPr/>
          </p:nvSpPr>
          <p:spPr>
            <a:xfrm flipH="1">
              <a:off x="521863" y="789214"/>
              <a:ext cx="5704765" cy="2636158"/>
            </a:xfrm>
            <a:prstGeom prst="cube">
              <a:avLst>
                <a:gd name="adj" fmla="val 3598"/>
              </a:avLst>
            </a:prstGeom>
            <a:solidFill>
              <a:schemeClr val="bg1">
                <a:lumMod val="75000"/>
                <a:alpha val="38000"/>
              </a:schemeClr>
            </a:solidFill>
            <a:ln>
              <a:solidFill>
                <a:schemeClr val="bg1"/>
              </a:solidFill>
            </a:ln>
            <a:effectLst>
              <a:glow rad="127000">
                <a:schemeClr val="bg1">
                  <a:lumMod val="95000"/>
                </a:schemeClr>
              </a:glow>
              <a:outerShdw blurRad="50800" dist="50800" dir="5400000" algn="ctr" rotWithShape="0">
                <a:schemeClr val="bg1">
                  <a:lumMod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Cube 9">
              <a:extLst>
                <a:ext uri="{FF2B5EF4-FFF2-40B4-BE49-F238E27FC236}">
                  <a16:creationId xmlns:a16="http://schemas.microsoft.com/office/drawing/2014/main" id="{913C75B1-37D9-E3C3-D859-40EFD03802E7}"/>
                </a:ext>
              </a:extLst>
            </p:cNvPr>
            <p:cNvSpPr/>
            <p:nvPr/>
          </p:nvSpPr>
          <p:spPr>
            <a:xfrm flipH="1">
              <a:off x="521862" y="3617482"/>
              <a:ext cx="4278738" cy="1605002"/>
            </a:xfrm>
            <a:prstGeom prst="cube">
              <a:avLst>
                <a:gd name="adj" fmla="val 4937"/>
              </a:avLst>
            </a:prstGeom>
            <a:solidFill>
              <a:schemeClr val="bg1">
                <a:lumMod val="75000"/>
                <a:alpha val="38000"/>
              </a:schemeClr>
            </a:solidFill>
            <a:ln>
              <a:solidFill>
                <a:schemeClr val="bg1"/>
              </a:solidFill>
            </a:ln>
            <a:effectLst>
              <a:glow rad="127000">
                <a:schemeClr val="bg1">
                  <a:lumMod val="95000"/>
                </a:schemeClr>
              </a:glow>
              <a:outerShdw blurRad="50800" dist="50800" dir="5400000" algn="ctr" rotWithShape="0">
                <a:schemeClr val="bg1">
                  <a:lumMod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Cube 11">
              <a:extLst>
                <a:ext uri="{FF2B5EF4-FFF2-40B4-BE49-F238E27FC236}">
                  <a16:creationId xmlns:a16="http://schemas.microsoft.com/office/drawing/2014/main" id="{173532BC-97DE-520F-50F1-6C18E2A871DA}"/>
                </a:ext>
              </a:extLst>
            </p:cNvPr>
            <p:cNvSpPr/>
            <p:nvPr/>
          </p:nvSpPr>
          <p:spPr>
            <a:xfrm flipH="1">
              <a:off x="4991147" y="3617482"/>
              <a:ext cx="1235480" cy="2086632"/>
            </a:xfrm>
            <a:prstGeom prst="cube">
              <a:avLst>
                <a:gd name="adj" fmla="val 7557"/>
              </a:avLst>
            </a:prstGeom>
            <a:solidFill>
              <a:schemeClr val="bg1">
                <a:lumMod val="75000"/>
                <a:alpha val="38000"/>
              </a:schemeClr>
            </a:solidFill>
            <a:ln>
              <a:solidFill>
                <a:schemeClr val="bg1"/>
              </a:solidFill>
            </a:ln>
            <a:effectLst>
              <a:glow rad="101600">
                <a:schemeClr val="bg1"/>
              </a:glow>
              <a:outerShdw blurRad="50800" dist="50800" dir="5400000" algn="ctr" rotWithShape="0">
                <a:schemeClr val="bg1">
                  <a:lumMod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Cube 12">
              <a:extLst>
                <a:ext uri="{FF2B5EF4-FFF2-40B4-BE49-F238E27FC236}">
                  <a16:creationId xmlns:a16="http://schemas.microsoft.com/office/drawing/2014/main" id="{304BA4BB-A1D7-99A4-F888-5673A9EDEC6E}"/>
                </a:ext>
              </a:extLst>
            </p:cNvPr>
            <p:cNvSpPr/>
            <p:nvPr/>
          </p:nvSpPr>
          <p:spPr>
            <a:xfrm flipH="1">
              <a:off x="531752" y="5323497"/>
              <a:ext cx="4278738" cy="380617"/>
            </a:xfrm>
            <a:prstGeom prst="cube">
              <a:avLst>
                <a:gd name="adj" fmla="val 4937"/>
              </a:avLst>
            </a:prstGeom>
            <a:solidFill>
              <a:schemeClr val="bg1">
                <a:lumMod val="75000"/>
                <a:alpha val="38000"/>
              </a:schemeClr>
            </a:solidFill>
            <a:ln>
              <a:solidFill>
                <a:schemeClr val="bg1"/>
              </a:solidFill>
            </a:ln>
            <a:effectLst>
              <a:glow rad="127000">
                <a:schemeClr val="bg1">
                  <a:lumMod val="95000"/>
                </a:schemeClr>
              </a:glow>
              <a:outerShdw blurRad="50800" dist="50800" dir="5400000" algn="ctr" rotWithShape="0">
                <a:schemeClr val="bg1">
                  <a:lumMod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2" name="Group 31">
            <a:extLst>
              <a:ext uri="{FF2B5EF4-FFF2-40B4-BE49-F238E27FC236}">
                <a16:creationId xmlns:a16="http://schemas.microsoft.com/office/drawing/2014/main" id="{7EE26B9B-EF9A-B731-71E3-E73D46411013}"/>
              </a:ext>
            </a:extLst>
          </p:cNvPr>
          <p:cNvGrpSpPr/>
          <p:nvPr/>
        </p:nvGrpSpPr>
        <p:grpSpPr>
          <a:xfrm>
            <a:off x="331313" y="5964783"/>
            <a:ext cx="8952503" cy="5731983"/>
            <a:chOff x="331314" y="526985"/>
            <a:chExt cx="6047561" cy="5336785"/>
          </a:xfrm>
        </p:grpSpPr>
        <p:sp>
          <p:nvSpPr>
            <p:cNvPr id="33" name="Cube 32">
              <a:extLst>
                <a:ext uri="{FF2B5EF4-FFF2-40B4-BE49-F238E27FC236}">
                  <a16:creationId xmlns:a16="http://schemas.microsoft.com/office/drawing/2014/main" id="{82AC449E-F9B0-6DDE-CCBC-B73A9BC907C7}"/>
                </a:ext>
              </a:extLst>
            </p:cNvPr>
            <p:cNvSpPr/>
            <p:nvPr/>
          </p:nvSpPr>
          <p:spPr>
            <a:xfrm flipH="1">
              <a:off x="331314" y="526985"/>
              <a:ext cx="6047561" cy="5336785"/>
            </a:xfrm>
            <a:prstGeom prst="cube">
              <a:avLst>
                <a:gd name="adj" fmla="val 1946"/>
              </a:avLst>
            </a:prstGeom>
            <a:solidFill>
              <a:schemeClr val="bg1">
                <a:lumMod val="9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Cube 35">
              <a:extLst>
                <a:ext uri="{FF2B5EF4-FFF2-40B4-BE49-F238E27FC236}">
                  <a16:creationId xmlns:a16="http://schemas.microsoft.com/office/drawing/2014/main" id="{065E31B8-F33B-8D5D-CA22-4816F2CB6F7C}"/>
                </a:ext>
              </a:extLst>
            </p:cNvPr>
            <p:cNvSpPr/>
            <p:nvPr/>
          </p:nvSpPr>
          <p:spPr>
            <a:xfrm flipH="1">
              <a:off x="4991147" y="785518"/>
              <a:ext cx="1235480" cy="4918596"/>
            </a:xfrm>
            <a:prstGeom prst="cube">
              <a:avLst>
                <a:gd name="adj" fmla="val 7557"/>
              </a:avLst>
            </a:prstGeom>
            <a:solidFill>
              <a:schemeClr val="bg1">
                <a:lumMod val="75000"/>
                <a:alpha val="38000"/>
              </a:schemeClr>
            </a:solidFill>
            <a:ln>
              <a:solidFill>
                <a:schemeClr val="bg1"/>
              </a:solidFill>
            </a:ln>
            <a:effectLst>
              <a:glow rad="127000">
                <a:schemeClr val="bg1">
                  <a:lumMod val="95000"/>
                </a:schemeClr>
              </a:glow>
              <a:outerShdw blurRad="50800" dist="50800" dir="5400000" algn="ctr" rotWithShape="0">
                <a:schemeClr val="bg1">
                  <a:lumMod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Cube 36">
              <a:extLst>
                <a:ext uri="{FF2B5EF4-FFF2-40B4-BE49-F238E27FC236}">
                  <a16:creationId xmlns:a16="http://schemas.microsoft.com/office/drawing/2014/main" id="{C3EC19F7-97FA-FDEA-CB62-A25E7B6869BD}"/>
                </a:ext>
              </a:extLst>
            </p:cNvPr>
            <p:cNvSpPr/>
            <p:nvPr/>
          </p:nvSpPr>
          <p:spPr>
            <a:xfrm flipH="1">
              <a:off x="531752" y="5323497"/>
              <a:ext cx="4278738" cy="380617"/>
            </a:xfrm>
            <a:prstGeom prst="cube">
              <a:avLst>
                <a:gd name="adj" fmla="val 493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6" name="TextBox 45">
            <a:extLst>
              <a:ext uri="{FF2B5EF4-FFF2-40B4-BE49-F238E27FC236}">
                <a16:creationId xmlns:a16="http://schemas.microsoft.com/office/drawing/2014/main" id="{DC3047F7-2BFC-999D-2C97-9AD51EBAE232}"/>
              </a:ext>
            </a:extLst>
          </p:cNvPr>
          <p:cNvSpPr txBox="1"/>
          <p:nvPr/>
        </p:nvSpPr>
        <p:spPr>
          <a:xfrm>
            <a:off x="-2101269" y="1065756"/>
            <a:ext cx="1702213" cy="307777"/>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Article</a:t>
            </a:r>
          </a:p>
        </p:txBody>
      </p:sp>
      <p:sp>
        <p:nvSpPr>
          <p:cNvPr id="52" name="TextBox 51">
            <a:extLst>
              <a:ext uri="{FF2B5EF4-FFF2-40B4-BE49-F238E27FC236}">
                <a16:creationId xmlns:a16="http://schemas.microsoft.com/office/drawing/2014/main" id="{A62C7EBC-014B-B92E-2A39-9D69DAE3D504}"/>
              </a:ext>
            </a:extLst>
          </p:cNvPr>
          <p:cNvSpPr txBox="1"/>
          <p:nvPr/>
        </p:nvSpPr>
        <p:spPr>
          <a:xfrm>
            <a:off x="-2841024" y="4658496"/>
            <a:ext cx="1702213" cy="307777"/>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Latest posts</a:t>
            </a:r>
          </a:p>
        </p:txBody>
      </p:sp>
      <p:sp>
        <p:nvSpPr>
          <p:cNvPr id="3" name="TextBox 2">
            <a:extLst>
              <a:ext uri="{FF2B5EF4-FFF2-40B4-BE49-F238E27FC236}">
                <a16:creationId xmlns:a16="http://schemas.microsoft.com/office/drawing/2014/main" id="{E80763A6-380E-35DF-8A60-64F65BCA5BDF}"/>
              </a:ext>
            </a:extLst>
          </p:cNvPr>
          <p:cNvSpPr txBox="1"/>
          <p:nvPr/>
        </p:nvSpPr>
        <p:spPr>
          <a:xfrm>
            <a:off x="542762" y="5386729"/>
            <a:ext cx="1702213" cy="307777"/>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Tags</a:t>
            </a:r>
          </a:p>
        </p:txBody>
      </p:sp>
      <p:sp>
        <p:nvSpPr>
          <p:cNvPr id="4" name="Cube 3">
            <a:extLst>
              <a:ext uri="{FF2B5EF4-FFF2-40B4-BE49-F238E27FC236}">
                <a16:creationId xmlns:a16="http://schemas.microsoft.com/office/drawing/2014/main" id="{1345AB5D-E8E1-649F-7039-156060EBB329}"/>
              </a:ext>
            </a:extLst>
          </p:cNvPr>
          <p:cNvSpPr/>
          <p:nvPr/>
        </p:nvSpPr>
        <p:spPr>
          <a:xfrm flipH="1">
            <a:off x="668299" y="6242461"/>
            <a:ext cx="6293916" cy="4754375"/>
          </a:xfrm>
          <a:prstGeom prst="cube">
            <a:avLst>
              <a:gd name="adj" fmla="val 3306"/>
            </a:avLst>
          </a:prstGeom>
          <a:solidFill>
            <a:schemeClr val="bg1">
              <a:lumMod val="75000"/>
              <a:alpha val="38000"/>
            </a:schemeClr>
          </a:solidFill>
          <a:ln>
            <a:solidFill>
              <a:schemeClr val="bg1"/>
            </a:solidFill>
          </a:ln>
          <a:effectLst>
            <a:glow rad="127000">
              <a:schemeClr val="bg1"/>
            </a:glow>
            <a:outerShdw blurRad="50800" dist="50800" dir="5400000" algn="ctr" rotWithShape="0">
              <a:schemeClr val="bg1">
                <a:lumMod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Cube 4">
            <a:extLst>
              <a:ext uri="{FF2B5EF4-FFF2-40B4-BE49-F238E27FC236}">
                <a16:creationId xmlns:a16="http://schemas.microsoft.com/office/drawing/2014/main" id="{9722A8C2-CAC4-AAEE-665D-2BDB54533835}"/>
              </a:ext>
            </a:extLst>
          </p:cNvPr>
          <p:cNvSpPr/>
          <p:nvPr/>
        </p:nvSpPr>
        <p:spPr>
          <a:xfrm flipH="1">
            <a:off x="7730150" y="6742798"/>
            <a:ext cx="902140" cy="846516"/>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ube 24">
            <a:extLst>
              <a:ext uri="{FF2B5EF4-FFF2-40B4-BE49-F238E27FC236}">
                <a16:creationId xmlns:a16="http://schemas.microsoft.com/office/drawing/2014/main" id="{F8684E34-9F8E-0BA2-7FA5-C070307608F5}"/>
              </a:ext>
            </a:extLst>
          </p:cNvPr>
          <p:cNvSpPr/>
          <p:nvPr/>
        </p:nvSpPr>
        <p:spPr>
          <a:xfrm flipH="1">
            <a:off x="7730150" y="7876302"/>
            <a:ext cx="902140" cy="846516"/>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ube 27">
            <a:extLst>
              <a:ext uri="{FF2B5EF4-FFF2-40B4-BE49-F238E27FC236}">
                <a16:creationId xmlns:a16="http://schemas.microsoft.com/office/drawing/2014/main" id="{CEAB2667-0EFB-3B98-9651-E74CF38838BC}"/>
              </a:ext>
            </a:extLst>
          </p:cNvPr>
          <p:cNvSpPr/>
          <p:nvPr/>
        </p:nvSpPr>
        <p:spPr>
          <a:xfrm flipH="1">
            <a:off x="7730150" y="8966312"/>
            <a:ext cx="902140" cy="846516"/>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ube 28">
            <a:extLst>
              <a:ext uri="{FF2B5EF4-FFF2-40B4-BE49-F238E27FC236}">
                <a16:creationId xmlns:a16="http://schemas.microsoft.com/office/drawing/2014/main" id="{40C0D462-C8C7-FFEA-775B-49DC193E2D46}"/>
              </a:ext>
            </a:extLst>
          </p:cNvPr>
          <p:cNvSpPr/>
          <p:nvPr/>
        </p:nvSpPr>
        <p:spPr>
          <a:xfrm flipH="1">
            <a:off x="7730150" y="10150320"/>
            <a:ext cx="902140" cy="846516"/>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83A4764B-8ECB-FCD5-7B00-8FC372B49CDF}"/>
              </a:ext>
            </a:extLst>
          </p:cNvPr>
          <p:cNvSpPr txBox="1"/>
          <p:nvPr/>
        </p:nvSpPr>
        <p:spPr>
          <a:xfrm>
            <a:off x="10199353" y="-4955"/>
            <a:ext cx="4425101" cy="2031325"/>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Time</a:t>
            </a:r>
            <a:r>
              <a:rPr lang="el-GR"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Δ</a:t>
            </a: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event, date, duration, feeling, result ) =&gt; {</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event = writing()</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date = date</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times = Array()</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duration = duration</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feeling = feeling</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result = result</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a:t>
            </a:r>
          </a:p>
        </p:txBody>
      </p:sp>
      <p:sp>
        <p:nvSpPr>
          <p:cNvPr id="53" name="TextBox 52">
            <a:extLst>
              <a:ext uri="{FF2B5EF4-FFF2-40B4-BE49-F238E27FC236}">
                <a16:creationId xmlns:a16="http://schemas.microsoft.com/office/drawing/2014/main" id="{D3ACB6A2-F340-61E0-6AA9-6BB3DB4B6C34}"/>
              </a:ext>
            </a:extLst>
          </p:cNvPr>
          <p:cNvSpPr txBox="1"/>
          <p:nvPr/>
        </p:nvSpPr>
        <p:spPr>
          <a:xfrm>
            <a:off x="9601200" y="8037950"/>
            <a:ext cx="1702213" cy="523220"/>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Expand Blog-Room</a:t>
            </a:r>
          </a:p>
        </p:txBody>
      </p:sp>
      <p:sp>
        <p:nvSpPr>
          <p:cNvPr id="54" name="TextBox 53">
            <a:extLst>
              <a:ext uri="{FF2B5EF4-FFF2-40B4-BE49-F238E27FC236}">
                <a16:creationId xmlns:a16="http://schemas.microsoft.com/office/drawing/2014/main" id="{35C99106-AB29-6F84-2EA9-757D96BEEED6}"/>
              </a:ext>
            </a:extLst>
          </p:cNvPr>
          <p:cNvSpPr txBox="1"/>
          <p:nvPr/>
        </p:nvSpPr>
        <p:spPr>
          <a:xfrm>
            <a:off x="3098387" y="8379637"/>
            <a:ext cx="1702213" cy="307777"/>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Article</a:t>
            </a:r>
          </a:p>
        </p:txBody>
      </p:sp>
      <p:sp>
        <p:nvSpPr>
          <p:cNvPr id="55" name="TextBox 54">
            <a:extLst>
              <a:ext uri="{FF2B5EF4-FFF2-40B4-BE49-F238E27FC236}">
                <a16:creationId xmlns:a16="http://schemas.microsoft.com/office/drawing/2014/main" id="{1F2DBC8E-BEE2-3FF6-419A-142A26DBE00B}"/>
              </a:ext>
            </a:extLst>
          </p:cNvPr>
          <p:cNvSpPr txBox="1"/>
          <p:nvPr/>
        </p:nvSpPr>
        <p:spPr>
          <a:xfrm>
            <a:off x="5285054" y="5414594"/>
            <a:ext cx="1702213" cy="307777"/>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Date Written</a:t>
            </a:r>
          </a:p>
        </p:txBody>
      </p:sp>
      <p:sp>
        <p:nvSpPr>
          <p:cNvPr id="56" name="TextBox 55">
            <a:extLst>
              <a:ext uri="{FF2B5EF4-FFF2-40B4-BE49-F238E27FC236}">
                <a16:creationId xmlns:a16="http://schemas.microsoft.com/office/drawing/2014/main" id="{6006323F-E6DF-C1A0-1F05-648986DF8FDD}"/>
              </a:ext>
            </a:extLst>
          </p:cNvPr>
          <p:cNvSpPr txBox="1"/>
          <p:nvPr/>
        </p:nvSpPr>
        <p:spPr>
          <a:xfrm>
            <a:off x="4071330" y="1983978"/>
            <a:ext cx="1702213" cy="523220"/>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Picture OR Video</a:t>
            </a:r>
          </a:p>
        </p:txBody>
      </p:sp>
      <p:sp>
        <p:nvSpPr>
          <p:cNvPr id="57" name="TextBox 56">
            <a:extLst>
              <a:ext uri="{FF2B5EF4-FFF2-40B4-BE49-F238E27FC236}">
                <a16:creationId xmlns:a16="http://schemas.microsoft.com/office/drawing/2014/main" id="{ED111C8A-2D1C-23CC-1C01-5ECCD645E65E}"/>
              </a:ext>
            </a:extLst>
          </p:cNvPr>
          <p:cNvSpPr txBox="1"/>
          <p:nvPr/>
        </p:nvSpPr>
        <p:spPr>
          <a:xfrm>
            <a:off x="7356223" y="4521355"/>
            <a:ext cx="1702213" cy="307777"/>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Writer</a:t>
            </a:r>
          </a:p>
        </p:txBody>
      </p:sp>
      <p:sp>
        <p:nvSpPr>
          <p:cNvPr id="58" name="TextBox 57">
            <a:extLst>
              <a:ext uri="{FF2B5EF4-FFF2-40B4-BE49-F238E27FC236}">
                <a16:creationId xmlns:a16="http://schemas.microsoft.com/office/drawing/2014/main" id="{4EE97BBE-FF9D-58CE-3FB6-A675FE75A7DD}"/>
              </a:ext>
            </a:extLst>
          </p:cNvPr>
          <p:cNvSpPr txBox="1"/>
          <p:nvPr/>
        </p:nvSpPr>
        <p:spPr>
          <a:xfrm>
            <a:off x="9593283" y="8980559"/>
            <a:ext cx="1702213" cy="523220"/>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Expand Article</a:t>
            </a:r>
          </a:p>
        </p:txBody>
      </p:sp>
      <p:sp>
        <p:nvSpPr>
          <p:cNvPr id="59" name="TextBox 58">
            <a:extLst>
              <a:ext uri="{FF2B5EF4-FFF2-40B4-BE49-F238E27FC236}">
                <a16:creationId xmlns:a16="http://schemas.microsoft.com/office/drawing/2014/main" id="{02DBCF26-4668-44E2-F912-5E70781892CC}"/>
              </a:ext>
            </a:extLst>
          </p:cNvPr>
          <p:cNvSpPr txBox="1"/>
          <p:nvPr/>
        </p:nvSpPr>
        <p:spPr>
          <a:xfrm>
            <a:off x="9541609" y="10261451"/>
            <a:ext cx="1702213" cy="307777"/>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Close</a:t>
            </a:r>
          </a:p>
        </p:txBody>
      </p:sp>
      <p:sp>
        <p:nvSpPr>
          <p:cNvPr id="60" name="TextBox 59">
            <a:extLst>
              <a:ext uri="{FF2B5EF4-FFF2-40B4-BE49-F238E27FC236}">
                <a16:creationId xmlns:a16="http://schemas.microsoft.com/office/drawing/2014/main" id="{BA80922B-C5C8-38A6-08C8-2DE6E3A5AB69}"/>
              </a:ext>
            </a:extLst>
          </p:cNvPr>
          <p:cNvSpPr txBox="1"/>
          <p:nvPr/>
        </p:nvSpPr>
        <p:spPr>
          <a:xfrm>
            <a:off x="2964150" y="4189234"/>
            <a:ext cx="1702213" cy="523220"/>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pPr algn="ct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Introduction of Topic</a:t>
            </a:r>
          </a:p>
        </p:txBody>
      </p:sp>
      <p:sp>
        <p:nvSpPr>
          <p:cNvPr id="61" name="TextBox 60">
            <a:extLst>
              <a:ext uri="{FF2B5EF4-FFF2-40B4-BE49-F238E27FC236}">
                <a16:creationId xmlns:a16="http://schemas.microsoft.com/office/drawing/2014/main" id="{CB365A55-ED7B-29E4-877B-9B1AC85183FD}"/>
              </a:ext>
            </a:extLst>
          </p:cNvPr>
          <p:cNvSpPr txBox="1"/>
          <p:nvPr/>
        </p:nvSpPr>
        <p:spPr>
          <a:xfrm>
            <a:off x="9863571" y="2642712"/>
            <a:ext cx="4425101" cy="2031325"/>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Notes</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pPr marL="285750"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For the PDF, we can create an object with the dimensions for branches of height and width, then call those within the function. If we need to change it we can create another function doing so when a button is clicked.</a:t>
            </a:r>
          </a:p>
        </p:txBody>
      </p:sp>
    </p:spTree>
    <p:extLst>
      <p:ext uri="{BB962C8B-B14F-4D97-AF65-F5344CB8AC3E}">
        <p14:creationId xmlns:p14="http://schemas.microsoft.com/office/powerpoint/2010/main" val="3852723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29789" y="157655"/>
            <a:ext cx="9541609" cy="11929243"/>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42901A1-5AE1-3DCB-7D8D-C77CF7A12848}"/>
              </a:ext>
            </a:extLst>
          </p:cNvPr>
          <p:cNvSpPr txBox="1"/>
          <p:nvPr/>
        </p:nvSpPr>
        <p:spPr>
          <a:xfrm>
            <a:off x="331316" y="-27011"/>
            <a:ext cx="4986917"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Vlog</a:t>
            </a:r>
          </a:p>
        </p:txBody>
      </p:sp>
      <p:sp>
        <p:nvSpPr>
          <p:cNvPr id="3" name="Cube 2">
            <a:extLst>
              <a:ext uri="{FF2B5EF4-FFF2-40B4-BE49-F238E27FC236}">
                <a16:creationId xmlns:a16="http://schemas.microsoft.com/office/drawing/2014/main" id="{BE82EDB0-C887-ED56-83AA-B0C5981B23BA}"/>
              </a:ext>
            </a:extLst>
          </p:cNvPr>
          <p:cNvSpPr/>
          <p:nvPr/>
        </p:nvSpPr>
        <p:spPr>
          <a:xfrm flipH="1">
            <a:off x="331316" y="537778"/>
            <a:ext cx="2743200"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ube 6">
            <a:extLst>
              <a:ext uri="{FF2B5EF4-FFF2-40B4-BE49-F238E27FC236}">
                <a16:creationId xmlns:a16="http://schemas.microsoft.com/office/drawing/2014/main" id="{A52AE1B7-9AC1-2D80-DFAB-B5D6AAF97E72}"/>
              </a:ext>
            </a:extLst>
          </p:cNvPr>
          <p:cNvSpPr/>
          <p:nvPr/>
        </p:nvSpPr>
        <p:spPr>
          <a:xfrm flipH="1">
            <a:off x="331316" y="4038600"/>
            <a:ext cx="2743200"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ube 7">
            <a:extLst>
              <a:ext uri="{FF2B5EF4-FFF2-40B4-BE49-F238E27FC236}">
                <a16:creationId xmlns:a16="http://schemas.microsoft.com/office/drawing/2014/main" id="{B5F2626E-C5A4-26DF-259B-FB7E470399FA}"/>
              </a:ext>
            </a:extLst>
          </p:cNvPr>
          <p:cNvSpPr/>
          <p:nvPr/>
        </p:nvSpPr>
        <p:spPr>
          <a:xfrm flipH="1">
            <a:off x="331316" y="7539423"/>
            <a:ext cx="2743200"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ube 8">
            <a:extLst>
              <a:ext uri="{FF2B5EF4-FFF2-40B4-BE49-F238E27FC236}">
                <a16:creationId xmlns:a16="http://schemas.microsoft.com/office/drawing/2014/main" id="{A0AF38F8-8EF0-39D9-85EC-E7295C74404A}"/>
              </a:ext>
            </a:extLst>
          </p:cNvPr>
          <p:cNvSpPr/>
          <p:nvPr/>
        </p:nvSpPr>
        <p:spPr>
          <a:xfrm flipH="1">
            <a:off x="3261740" y="540170"/>
            <a:ext cx="5893841"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ube 9">
            <a:extLst>
              <a:ext uri="{FF2B5EF4-FFF2-40B4-BE49-F238E27FC236}">
                <a16:creationId xmlns:a16="http://schemas.microsoft.com/office/drawing/2014/main" id="{2A1DFFFA-715D-4E62-5259-2DDC70688714}"/>
              </a:ext>
            </a:extLst>
          </p:cNvPr>
          <p:cNvSpPr/>
          <p:nvPr/>
        </p:nvSpPr>
        <p:spPr>
          <a:xfrm flipH="1">
            <a:off x="3261742" y="4038600"/>
            <a:ext cx="5893841"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ube 10">
            <a:extLst>
              <a:ext uri="{FF2B5EF4-FFF2-40B4-BE49-F238E27FC236}">
                <a16:creationId xmlns:a16="http://schemas.microsoft.com/office/drawing/2014/main" id="{1829874D-A740-C05C-AEEE-8442A7542EE5}"/>
              </a:ext>
            </a:extLst>
          </p:cNvPr>
          <p:cNvSpPr/>
          <p:nvPr/>
        </p:nvSpPr>
        <p:spPr>
          <a:xfrm flipH="1">
            <a:off x="3261741" y="7539423"/>
            <a:ext cx="5893841"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ube 11">
            <a:extLst>
              <a:ext uri="{FF2B5EF4-FFF2-40B4-BE49-F238E27FC236}">
                <a16:creationId xmlns:a16="http://schemas.microsoft.com/office/drawing/2014/main" id="{CEAD7A7C-228D-8F40-C7D9-603D3AD3B664}"/>
              </a:ext>
            </a:extLst>
          </p:cNvPr>
          <p:cNvSpPr/>
          <p:nvPr/>
        </p:nvSpPr>
        <p:spPr>
          <a:xfrm flipH="1">
            <a:off x="7964819" y="2134118"/>
            <a:ext cx="1017114" cy="1017114"/>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ube 12">
            <a:extLst>
              <a:ext uri="{FF2B5EF4-FFF2-40B4-BE49-F238E27FC236}">
                <a16:creationId xmlns:a16="http://schemas.microsoft.com/office/drawing/2014/main" id="{D2E74103-584F-8468-2CC0-34C34E5521A5}"/>
              </a:ext>
            </a:extLst>
          </p:cNvPr>
          <p:cNvSpPr/>
          <p:nvPr/>
        </p:nvSpPr>
        <p:spPr>
          <a:xfrm flipH="1">
            <a:off x="7964819" y="5634941"/>
            <a:ext cx="1017114" cy="1017114"/>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ube 13">
            <a:extLst>
              <a:ext uri="{FF2B5EF4-FFF2-40B4-BE49-F238E27FC236}">
                <a16:creationId xmlns:a16="http://schemas.microsoft.com/office/drawing/2014/main" id="{BAD751F2-0C45-9387-CC26-E01F14C44199}"/>
              </a:ext>
            </a:extLst>
          </p:cNvPr>
          <p:cNvSpPr/>
          <p:nvPr/>
        </p:nvSpPr>
        <p:spPr>
          <a:xfrm flipH="1">
            <a:off x="7964819" y="9092643"/>
            <a:ext cx="1017114" cy="1017114"/>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2D67C62A-89BB-0C41-73F0-EC6D3A8DEBB9}"/>
              </a:ext>
            </a:extLst>
          </p:cNvPr>
          <p:cNvSpPr txBox="1"/>
          <p:nvPr/>
        </p:nvSpPr>
        <p:spPr>
          <a:xfrm>
            <a:off x="534979" y="383889"/>
            <a:ext cx="1230321" cy="307777"/>
          </a:xfrm>
          <a:prstGeom prst="rect">
            <a:avLst/>
          </a:prstGeom>
          <a:noFill/>
        </p:spPr>
        <p:txBody>
          <a:bodyPr wrap="square" rtlCol="0">
            <a:spAutoFit/>
          </a:bodyPr>
          <a:lstStyle/>
          <a:p>
            <a:pPr algn="ctr"/>
            <a:r>
              <a:rPr lang="en-US" sz="1400" b="1" dirty="0">
                <a:solidFill>
                  <a:srgbClr val="002060"/>
                </a:solidFill>
                <a:latin typeface="Felix Titling" panose="020F0502020204030204" pitchFamily="34" charset="0"/>
                <a:cs typeface="Felix Titling" panose="020F0502020204030204" pitchFamily="34" charset="0"/>
              </a:rPr>
              <a:t>Personal</a:t>
            </a:r>
          </a:p>
        </p:txBody>
      </p:sp>
      <p:sp>
        <p:nvSpPr>
          <p:cNvPr id="16" name="TextBox 15">
            <a:extLst>
              <a:ext uri="{FF2B5EF4-FFF2-40B4-BE49-F238E27FC236}">
                <a16:creationId xmlns:a16="http://schemas.microsoft.com/office/drawing/2014/main" id="{EA80D40A-9D0C-3710-6A8B-2795341C5AA8}"/>
              </a:ext>
            </a:extLst>
          </p:cNvPr>
          <p:cNvSpPr txBox="1"/>
          <p:nvPr/>
        </p:nvSpPr>
        <p:spPr>
          <a:xfrm>
            <a:off x="534979" y="3870897"/>
            <a:ext cx="1230321" cy="307777"/>
          </a:xfrm>
          <a:prstGeom prst="rect">
            <a:avLst/>
          </a:prstGeom>
          <a:noFill/>
        </p:spPr>
        <p:txBody>
          <a:bodyPr wrap="square" rtlCol="0">
            <a:spAutoFit/>
          </a:bodyPr>
          <a:lstStyle/>
          <a:p>
            <a:pPr algn="ctr"/>
            <a:r>
              <a:rPr lang="en-US" sz="1400" b="1" dirty="0">
                <a:solidFill>
                  <a:srgbClr val="002060"/>
                </a:solidFill>
                <a:latin typeface="Felix Titling" panose="020F0502020204030204" pitchFamily="34" charset="0"/>
                <a:cs typeface="Felix Titling" panose="020F0502020204030204" pitchFamily="34" charset="0"/>
              </a:rPr>
              <a:t>Coding </a:t>
            </a:r>
          </a:p>
        </p:txBody>
      </p:sp>
      <p:sp>
        <p:nvSpPr>
          <p:cNvPr id="17" name="TextBox 16">
            <a:extLst>
              <a:ext uri="{FF2B5EF4-FFF2-40B4-BE49-F238E27FC236}">
                <a16:creationId xmlns:a16="http://schemas.microsoft.com/office/drawing/2014/main" id="{328E7832-33DD-2FE0-468A-E944B757D0D2}"/>
              </a:ext>
            </a:extLst>
          </p:cNvPr>
          <p:cNvSpPr txBox="1"/>
          <p:nvPr/>
        </p:nvSpPr>
        <p:spPr>
          <a:xfrm>
            <a:off x="534979" y="7385533"/>
            <a:ext cx="1522421" cy="307777"/>
          </a:xfrm>
          <a:prstGeom prst="rect">
            <a:avLst/>
          </a:prstGeom>
          <a:noFill/>
        </p:spPr>
        <p:txBody>
          <a:bodyPr wrap="square" rtlCol="0">
            <a:spAutoFit/>
          </a:bodyPr>
          <a:lstStyle/>
          <a:p>
            <a:pPr algn="ctr"/>
            <a:r>
              <a:rPr lang="en-US" sz="1400" b="1" dirty="0">
                <a:solidFill>
                  <a:srgbClr val="002060"/>
                </a:solidFill>
                <a:latin typeface="Felix Titling" panose="020F0502020204030204" pitchFamily="34" charset="0"/>
                <a:cs typeface="Felix Titling" panose="020F0502020204030204" pitchFamily="34" charset="0"/>
              </a:rPr>
              <a:t>Philosophy</a:t>
            </a:r>
          </a:p>
        </p:txBody>
      </p:sp>
      <p:sp>
        <p:nvSpPr>
          <p:cNvPr id="18" name="TextBox 17">
            <a:extLst>
              <a:ext uri="{FF2B5EF4-FFF2-40B4-BE49-F238E27FC236}">
                <a16:creationId xmlns:a16="http://schemas.microsoft.com/office/drawing/2014/main" id="{173FFFC5-7B94-6C5A-CFFA-905860A5991E}"/>
              </a:ext>
            </a:extLst>
          </p:cNvPr>
          <p:cNvSpPr txBox="1"/>
          <p:nvPr/>
        </p:nvSpPr>
        <p:spPr>
          <a:xfrm>
            <a:off x="1166003" y="342321"/>
            <a:ext cx="1230321" cy="369332"/>
          </a:xfrm>
          <a:prstGeom prst="rect">
            <a:avLst/>
          </a:prstGeom>
          <a:noFill/>
        </p:spPr>
        <p:txBody>
          <a:bodyPr wrap="square" rtlCol="0">
            <a:spAutoFit/>
          </a:bodyPr>
          <a:lstStyle/>
          <a:p>
            <a:pPr algn="ctr"/>
            <a:r>
              <a:rPr lang="el-GR" dirty="0">
                <a:solidFill>
                  <a:srgbClr val="002060"/>
                </a:solidFill>
                <a:latin typeface="Times" pitchFamily="2" charset="0"/>
                <a:cs typeface="Felix Titling" panose="020F0502020204030204" pitchFamily="34" charset="0"/>
              </a:rPr>
              <a:t>Δ</a:t>
            </a:r>
            <a:endParaRPr lang="en-US" sz="1200" dirty="0">
              <a:solidFill>
                <a:srgbClr val="002060"/>
              </a:solidFill>
              <a:latin typeface="Times" pitchFamily="2" charset="0"/>
              <a:cs typeface="Felix Titling" panose="020F0502020204030204" pitchFamily="34" charset="0"/>
            </a:endParaRPr>
          </a:p>
        </p:txBody>
      </p:sp>
      <p:sp>
        <p:nvSpPr>
          <p:cNvPr id="19" name="TextBox 18">
            <a:extLst>
              <a:ext uri="{FF2B5EF4-FFF2-40B4-BE49-F238E27FC236}">
                <a16:creationId xmlns:a16="http://schemas.microsoft.com/office/drawing/2014/main" id="{FCEFAD84-94BB-4550-01F0-1CE889A44422}"/>
              </a:ext>
            </a:extLst>
          </p:cNvPr>
          <p:cNvSpPr txBox="1"/>
          <p:nvPr/>
        </p:nvSpPr>
        <p:spPr>
          <a:xfrm>
            <a:off x="1139001" y="3838605"/>
            <a:ext cx="1230321" cy="369332"/>
          </a:xfrm>
          <a:prstGeom prst="rect">
            <a:avLst/>
          </a:prstGeom>
          <a:noFill/>
        </p:spPr>
        <p:txBody>
          <a:bodyPr wrap="square" rtlCol="0">
            <a:spAutoFit/>
          </a:bodyPr>
          <a:lstStyle/>
          <a:p>
            <a:pPr algn="ctr"/>
            <a:r>
              <a:rPr lang="el-GR" dirty="0">
                <a:solidFill>
                  <a:srgbClr val="002060"/>
                </a:solidFill>
                <a:latin typeface="Times" pitchFamily="2" charset="0"/>
                <a:cs typeface="Felix Titling" panose="020F0502020204030204" pitchFamily="34" charset="0"/>
              </a:rPr>
              <a:t>Δ</a:t>
            </a:r>
            <a:endParaRPr lang="en-US" sz="1200" dirty="0">
              <a:solidFill>
                <a:srgbClr val="002060"/>
              </a:solidFill>
              <a:latin typeface="Times" pitchFamily="2" charset="0"/>
              <a:cs typeface="Felix Titling" panose="020F0502020204030204" pitchFamily="34" charset="0"/>
            </a:endParaRPr>
          </a:p>
        </p:txBody>
      </p:sp>
      <p:sp>
        <p:nvSpPr>
          <p:cNvPr id="21" name="TextBox 20">
            <a:extLst>
              <a:ext uri="{FF2B5EF4-FFF2-40B4-BE49-F238E27FC236}">
                <a16:creationId xmlns:a16="http://schemas.microsoft.com/office/drawing/2014/main" id="{0F69B8DE-CCD3-C7E9-F0A1-A1FF9EA20CA9}"/>
              </a:ext>
            </a:extLst>
          </p:cNvPr>
          <p:cNvSpPr txBox="1"/>
          <p:nvPr/>
        </p:nvSpPr>
        <p:spPr>
          <a:xfrm>
            <a:off x="1405658" y="7340942"/>
            <a:ext cx="1230321" cy="369332"/>
          </a:xfrm>
          <a:prstGeom prst="rect">
            <a:avLst/>
          </a:prstGeom>
          <a:noFill/>
        </p:spPr>
        <p:txBody>
          <a:bodyPr wrap="square" rtlCol="0">
            <a:spAutoFit/>
          </a:bodyPr>
          <a:lstStyle/>
          <a:p>
            <a:pPr algn="ctr"/>
            <a:r>
              <a:rPr lang="el-GR" dirty="0">
                <a:solidFill>
                  <a:srgbClr val="002060"/>
                </a:solidFill>
                <a:latin typeface="Times" pitchFamily="2" charset="0"/>
                <a:cs typeface="Felix Titling" panose="020F0502020204030204" pitchFamily="34" charset="0"/>
              </a:rPr>
              <a:t>Δ</a:t>
            </a:r>
            <a:endParaRPr lang="en-US" sz="1200" dirty="0">
              <a:solidFill>
                <a:srgbClr val="002060"/>
              </a:solidFill>
              <a:latin typeface="Times" pitchFamily="2" charset="0"/>
              <a:cs typeface="Felix Titling" panose="020F0502020204030204" pitchFamily="34" charset="0"/>
            </a:endParaRPr>
          </a:p>
        </p:txBody>
      </p:sp>
    </p:spTree>
    <p:extLst>
      <p:ext uri="{BB962C8B-B14F-4D97-AF65-F5344CB8AC3E}">
        <p14:creationId xmlns:p14="http://schemas.microsoft.com/office/powerpoint/2010/main" val="419895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29792" y="271463"/>
            <a:ext cx="9541609" cy="11572875"/>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ube 6">
            <a:extLst>
              <a:ext uri="{FF2B5EF4-FFF2-40B4-BE49-F238E27FC236}">
                <a16:creationId xmlns:a16="http://schemas.microsoft.com/office/drawing/2014/main" id="{A203EE9A-7E6C-B246-A40F-970EAEBE4DA1}"/>
              </a:ext>
            </a:extLst>
          </p:cNvPr>
          <p:cNvSpPr/>
          <p:nvPr/>
        </p:nvSpPr>
        <p:spPr>
          <a:xfrm flipH="1">
            <a:off x="366024" y="781367"/>
            <a:ext cx="9033155" cy="1749182"/>
          </a:xfrm>
          <a:prstGeom prst="cube">
            <a:avLst>
              <a:gd name="adj" fmla="val 339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ube 8">
            <a:extLst>
              <a:ext uri="{FF2B5EF4-FFF2-40B4-BE49-F238E27FC236}">
                <a16:creationId xmlns:a16="http://schemas.microsoft.com/office/drawing/2014/main" id="{A9D2157F-3B4B-1245-ADB9-CFD0A984C148}"/>
              </a:ext>
            </a:extLst>
          </p:cNvPr>
          <p:cNvSpPr/>
          <p:nvPr/>
        </p:nvSpPr>
        <p:spPr>
          <a:xfrm flipH="1">
            <a:off x="366024" y="2911423"/>
            <a:ext cx="9033155" cy="1749182"/>
          </a:xfrm>
          <a:prstGeom prst="cube">
            <a:avLst>
              <a:gd name="adj" fmla="val 258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ube 9">
            <a:extLst>
              <a:ext uri="{FF2B5EF4-FFF2-40B4-BE49-F238E27FC236}">
                <a16:creationId xmlns:a16="http://schemas.microsoft.com/office/drawing/2014/main" id="{8AD3CD97-F2CB-6A43-8465-5CE3308F82F4}"/>
              </a:ext>
            </a:extLst>
          </p:cNvPr>
          <p:cNvSpPr/>
          <p:nvPr/>
        </p:nvSpPr>
        <p:spPr>
          <a:xfrm flipH="1">
            <a:off x="366023" y="5221405"/>
            <a:ext cx="9033155" cy="1749182"/>
          </a:xfrm>
          <a:prstGeom prst="cube">
            <a:avLst>
              <a:gd name="adj" fmla="val 339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ube 10">
            <a:extLst>
              <a:ext uri="{FF2B5EF4-FFF2-40B4-BE49-F238E27FC236}">
                <a16:creationId xmlns:a16="http://schemas.microsoft.com/office/drawing/2014/main" id="{F501BF17-AC3F-BF4E-8432-CE2A542E343E}"/>
              </a:ext>
            </a:extLst>
          </p:cNvPr>
          <p:cNvSpPr/>
          <p:nvPr/>
        </p:nvSpPr>
        <p:spPr>
          <a:xfrm flipH="1">
            <a:off x="366021" y="7531386"/>
            <a:ext cx="9033155" cy="2133332"/>
          </a:xfrm>
          <a:prstGeom prst="cube">
            <a:avLst>
              <a:gd name="adj" fmla="val 287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ube 11">
            <a:extLst>
              <a:ext uri="{FF2B5EF4-FFF2-40B4-BE49-F238E27FC236}">
                <a16:creationId xmlns:a16="http://schemas.microsoft.com/office/drawing/2014/main" id="{71A4F978-8ECD-D24D-8AAF-A472BA5CAB57}"/>
              </a:ext>
            </a:extLst>
          </p:cNvPr>
          <p:cNvSpPr/>
          <p:nvPr/>
        </p:nvSpPr>
        <p:spPr>
          <a:xfrm flipH="1">
            <a:off x="366022" y="9904099"/>
            <a:ext cx="9033155" cy="1749182"/>
          </a:xfrm>
          <a:prstGeom prst="cube">
            <a:avLst>
              <a:gd name="adj" fmla="val 339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CEC15841-5A50-0141-AC8E-67834B8FEFD4}"/>
              </a:ext>
            </a:extLst>
          </p:cNvPr>
          <p:cNvSpPr txBox="1"/>
          <p:nvPr/>
        </p:nvSpPr>
        <p:spPr>
          <a:xfrm>
            <a:off x="145414" y="67120"/>
            <a:ext cx="3469324"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Work Experience</a:t>
            </a:r>
          </a:p>
        </p:txBody>
      </p:sp>
      <p:sp>
        <p:nvSpPr>
          <p:cNvPr id="14" name="TextBox 13">
            <a:extLst>
              <a:ext uri="{FF2B5EF4-FFF2-40B4-BE49-F238E27FC236}">
                <a16:creationId xmlns:a16="http://schemas.microsoft.com/office/drawing/2014/main" id="{4F3F204A-E47F-FC42-B175-AB48440C978F}"/>
              </a:ext>
            </a:extLst>
          </p:cNvPr>
          <p:cNvSpPr txBox="1"/>
          <p:nvPr/>
        </p:nvSpPr>
        <p:spPr>
          <a:xfrm>
            <a:off x="366022" y="594328"/>
            <a:ext cx="3469324" cy="307777"/>
          </a:xfrm>
          <a:prstGeom prst="rect">
            <a:avLst/>
          </a:prstGeom>
          <a:noFill/>
        </p:spPr>
        <p:txBody>
          <a:bodyPr wrap="square" rtlCol="0">
            <a:spAutoFit/>
          </a:bodyPr>
          <a:lstStyle/>
          <a:p>
            <a:r>
              <a:rPr lang="en-US" sz="1400" b="1" dirty="0">
                <a:solidFill>
                  <a:schemeClr val="tx1">
                    <a:lumMod val="65000"/>
                    <a:lumOff val="35000"/>
                  </a:schemeClr>
                </a:solidFill>
                <a:latin typeface="Felix Titling" panose="020F0502020204030204" pitchFamily="34" charset="0"/>
                <a:cs typeface="Felix Titling" panose="020F0502020204030204" pitchFamily="34" charset="0"/>
              </a:rPr>
              <a:t>Freelance software developer</a:t>
            </a:r>
          </a:p>
        </p:txBody>
      </p:sp>
      <p:sp>
        <p:nvSpPr>
          <p:cNvPr id="15" name="TextBox 14">
            <a:extLst>
              <a:ext uri="{FF2B5EF4-FFF2-40B4-BE49-F238E27FC236}">
                <a16:creationId xmlns:a16="http://schemas.microsoft.com/office/drawing/2014/main" id="{5B247970-2DEF-4645-B4D2-F981EA0A7D84}"/>
              </a:ext>
            </a:extLst>
          </p:cNvPr>
          <p:cNvSpPr txBox="1"/>
          <p:nvPr/>
        </p:nvSpPr>
        <p:spPr>
          <a:xfrm>
            <a:off x="366022" y="2732676"/>
            <a:ext cx="4434578" cy="307777"/>
          </a:xfrm>
          <a:prstGeom prst="rect">
            <a:avLst/>
          </a:prstGeom>
          <a:noFill/>
        </p:spPr>
        <p:txBody>
          <a:bodyPr wrap="square" rtlCol="0">
            <a:spAutoFit/>
          </a:bodyPr>
          <a:lstStyle/>
          <a:p>
            <a:r>
              <a:rPr lang="en-US" sz="1400" b="1" dirty="0">
                <a:solidFill>
                  <a:schemeClr val="tx1">
                    <a:lumMod val="65000"/>
                    <a:lumOff val="35000"/>
                  </a:schemeClr>
                </a:solidFill>
                <a:latin typeface="Felix Titling" panose="020F0502020204030204" pitchFamily="34" charset="0"/>
                <a:cs typeface="Felix Titling" panose="020F0502020204030204" pitchFamily="34" charset="0"/>
              </a:rPr>
              <a:t>Minister of music</a:t>
            </a:r>
          </a:p>
        </p:txBody>
      </p:sp>
      <p:sp>
        <p:nvSpPr>
          <p:cNvPr id="16" name="TextBox 15">
            <a:extLst>
              <a:ext uri="{FF2B5EF4-FFF2-40B4-BE49-F238E27FC236}">
                <a16:creationId xmlns:a16="http://schemas.microsoft.com/office/drawing/2014/main" id="{78892BED-D33E-6C4B-84C5-F8F3EE64B42D}"/>
              </a:ext>
            </a:extLst>
          </p:cNvPr>
          <p:cNvSpPr txBox="1"/>
          <p:nvPr/>
        </p:nvSpPr>
        <p:spPr>
          <a:xfrm>
            <a:off x="366022" y="5041479"/>
            <a:ext cx="4434578" cy="307777"/>
          </a:xfrm>
          <a:prstGeom prst="rect">
            <a:avLst/>
          </a:prstGeom>
          <a:noFill/>
        </p:spPr>
        <p:txBody>
          <a:bodyPr wrap="square" rtlCol="0">
            <a:spAutoFit/>
          </a:bodyPr>
          <a:lstStyle/>
          <a:p>
            <a:r>
              <a:rPr lang="en-US" sz="1400" b="1" dirty="0">
                <a:solidFill>
                  <a:schemeClr val="tx1">
                    <a:lumMod val="65000"/>
                    <a:lumOff val="35000"/>
                  </a:schemeClr>
                </a:solidFill>
                <a:latin typeface="Felix Titling" panose="020F0502020204030204" pitchFamily="34" charset="0"/>
                <a:cs typeface="Felix Titling" panose="020F0502020204030204" pitchFamily="34" charset="0"/>
              </a:rPr>
              <a:t>Security guard</a:t>
            </a:r>
          </a:p>
        </p:txBody>
      </p:sp>
      <p:sp>
        <p:nvSpPr>
          <p:cNvPr id="17" name="TextBox 16">
            <a:extLst>
              <a:ext uri="{FF2B5EF4-FFF2-40B4-BE49-F238E27FC236}">
                <a16:creationId xmlns:a16="http://schemas.microsoft.com/office/drawing/2014/main" id="{129C40F4-EBA6-0A42-8B2F-069E2A9ECE8C}"/>
              </a:ext>
            </a:extLst>
          </p:cNvPr>
          <p:cNvSpPr txBox="1"/>
          <p:nvPr/>
        </p:nvSpPr>
        <p:spPr>
          <a:xfrm>
            <a:off x="448020" y="7343823"/>
            <a:ext cx="6981479" cy="307777"/>
          </a:xfrm>
          <a:prstGeom prst="rect">
            <a:avLst/>
          </a:prstGeom>
          <a:noFill/>
        </p:spPr>
        <p:txBody>
          <a:bodyPr wrap="square" rtlCol="0">
            <a:spAutoFit/>
          </a:bodyPr>
          <a:lstStyle/>
          <a:p>
            <a:r>
              <a:rPr lang="en-US" sz="1400" b="1" dirty="0">
                <a:solidFill>
                  <a:schemeClr val="tx1">
                    <a:lumMod val="65000"/>
                    <a:lumOff val="35000"/>
                  </a:schemeClr>
                </a:solidFill>
                <a:latin typeface="Felix Titling" panose="020F0502020204030204" pitchFamily="34" charset="0"/>
                <a:cs typeface="Felix Titling" panose="020F0502020204030204" pitchFamily="34" charset="0"/>
              </a:rPr>
              <a:t>Global business systems finance administrator intern</a:t>
            </a:r>
          </a:p>
        </p:txBody>
      </p:sp>
      <p:sp>
        <p:nvSpPr>
          <p:cNvPr id="18" name="TextBox 17">
            <a:extLst>
              <a:ext uri="{FF2B5EF4-FFF2-40B4-BE49-F238E27FC236}">
                <a16:creationId xmlns:a16="http://schemas.microsoft.com/office/drawing/2014/main" id="{302097E2-CEC3-F24B-BF02-639E4790502E}"/>
              </a:ext>
            </a:extLst>
          </p:cNvPr>
          <p:cNvSpPr txBox="1"/>
          <p:nvPr/>
        </p:nvSpPr>
        <p:spPr>
          <a:xfrm>
            <a:off x="448020" y="9733652"/>
            <a:ext cx="4434578" cy="307777"/>
          </a:xfrm>
          <a:prstGeom prst="rect">
            <a:avLst/>
          </a:prstGeom>
          <a:noFill/>
        </p:spPr>
        <p:txBody>
          <a:bodyPr wrap="square" rtlCol="0">
            <a:spAutoFit/>
          </a:bodyPr>
          <a:lstStyle/>
          <a:p>
            <a:r>
              <a:rPr lang="en-US" sz="1400" b="1" dirty="0">
                <a:solidFill>
                  <a:schemeClr val="tx1">
                    <a:lumMod val="65000"/>
                    <a:lumOff val="35000"/>
                  </a:schemeClr>
                </a:solidFill>
                <a:latin typeface="Felix Titling" panose="020F0502020204030204" pitchFamily="34" charset="0"/>
                <a:cs typeface="Felix Titling" panose="020F0502020204030204" pitchFamily="34" charset="0"/>
              </a:rPr>
              <a:t>Marketing design administrator</a:t>
            </a:r>
          </a:p>
        </p:txBody>
      </p:sp>
      <p:sp>
        <p:nvSpPr>
          <p:cNvPr id="19" name="Cube 18">
            <a:extLst>
              <a:ext uri="{FF2B5EF4-FFF2-40B4-BE49-F238E27FC236}">
                <a16:creationId xmlns:a16="http://schemas.microsoft.com/office/drawing/2014/main" id="{00EB97A6-4AA6-F042-94EA-BBAEF16AF9CB}"/>
              </a:ext>
            </a:extLst>
          </p:cNvPr>
          <p:cNvSpPr/>
          <p:nvPr/>
        </p:nvSpPr>
        <p:spPr>
          <a:xfrm flipH="1">
            <a:off x="531941" y="1120825"/>
            <a:ext cx="8703234" cy="1316654"/>
          </a:xfrm>
          <a:prstGeom prst="cube">
            <a:avLst>
              <a:gd name="adj" fmla="val 4215"/>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ube 19">
            <a:extLst>
              <a:ext uri="{FF2B5EF4-FFF2-40B4-BE49-F238E27FC236}">
                <a16:creationId xmlns:a16="http://schemas.microsoft.com/office/drawing/2014/main" id="{387891D4-E680-5A4C-9C09-FE837DAB1F86}"/>
              </a:ext>
            </a:extLst>
          </p:cNvPr>
          <p:cNvSpPr/>
          <p:nvPr/>
        </p:nvSpPr>
        <p:spPr>
          <a:xfrm flipH="1">
            <a:off x="531941" y="3278985"/>
            <a:ext cx="8703233" cy="1316654"/>
          </a:xfrm>
          <a:prstGeom prst="cube">
            <a:avLst>
              <a:gd name="adj" fmla="val 4215"/>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ube 20">
            <a:extLst>
              <a:ext uri="{FF2B5EF4-FFF2-40B4-BE49-F238E27FC236}">
                <a16:creationId xmlns:a16="http://schemas.microsoft.com/office/drawing/2014/main" id="{88C58BC5-B4C6-0F4A-9A26-54208ACA99DD}"/>
              </a:ext>
            </a:extLst>
          </p:cNvPr>
          <p:cNvSpPr/>
          <p:nvPr/>
        </p:nvSpPr>
        <p:spPr>
          <a:xfrm flipH="1">
            <a:off x="531941" y="5591203"/>
            <a:ext cx="8746957" cy="1316654"/>
          </a:xfrm>
          <a:prstGeom prst="cube">
            <a:avLst>
              <a:gd name="adj" fmla="val 4215"/>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ube 21">
            <a:extLst>
              <a:ext uri="{FF2B5EF4-FFF2-40B4-BE49-F238E27FC236}">
                <a16:creationId xmlns:a16="http://schemas.microsoft.com/office/drawing/2014/main" id="{AD240E6F-6144-6640-9F0C-AA0690B2337E}"/>
              </a:ext>
            </a:extLst>
          </p:cNvPr>
          <p:cNvSpPr/>
          <p:nvPr/>
        </p:nvSpPr>
        <p:spPr>
          <a:xfrm flipH="1">
            <a:off x="531939" y="7913496"/>
            <a:ext cx="8768820" cy="1682979"/>
          </a:xfrm>
          <a:prstGeom prst="cube">
            <a:avLst>
              <a:gd name="adj" fmla="val 4215"/>
            </a:avLst>
          </a:prstGeom>
          <a:solidFill>
            <a:schemeClr val="bg1">
              <a:lumMod val="75000"/>
              <a:alpha val="38000"/>
            </a:schemeClr>
          </a:solidFill>
          <a:ln>
            <a:solidFill>
              <a:schemeClr val="bg1"/>
            </a:solidFill>
          </a:ln>
          <a:effectLst>
            <a:outerShdw blurRad="50800" dist="50800" dir="5400000" algn="ctr" rotWithShape="0">
              <a:schemeClr val="bg1">
                <a:lumMod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2060"/>
              </a:solidFill>
            </a:endParaRPr>
          </a:p>
        </p:txBody>
      </p:sp>
      <p:sp>
        <p:nvSpPr>
          <p:cNvPr id="23" name="Cube 22">
            <a:extLst>
              <a:ext uri="{FF2B5EF4-FFF2-40B4-BE49-F238E27FC236}">
                <a16:creationId xmlns:a16="http://schemas.microsoft.com/office/drawing/2014/main" id="{9E83DB5A-161B-DC4F-88C7-B9D2D9A0E20C}"/>
              </a:ext>
            </a:extLst>
          </p:cNvPr>
          <p:cNvSpPr/>
          <p:nvPr/>
        </p:nvSpPr>
        <p:spPr>
          <a:xfrm flipH="1">
            <a:off x="531940" y="10267693"/>
            <a:ext cx="8746957" cy="1316654"/>
          </a:xfrm>
          <a:prstGeom prst="cube">
            <a:avLst>
              <a:gd name="adj" fmla="val 4215"/>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67DF8EE5-EDF1-9347-957E-94616B36E8E1}"/>
              </a:ext>
            </a:extLst>
          </p:cNvPr>
          <p:cNvSpPr txBox="1"/>
          <p:nvPr/>
        </p:nvSpPr>
        <p:spPr>
          <a:xfrm>
            <a:off x="531939" y="958355"/>
            <a:ext cx="3454273" cy="276999"/>
          </a:xfrm>
          <a:prstGeom prst="rect">
            <a:avLst/>
          </a:prstGeom>
          <a:noFill/>
        </p:spPr>
        <p:txBody>
          <a:bodyPr wrap="square" rtlCol="0">
            <a:spAutoFit/>
          </a:bodyPr>
          <a:lstStyle/>
          <a:p>
            <a:r>
              <a:rPr lang="en-US" sz="1200" b="1" dirty="0">
                <a:solidFill>
                  <a:srgbClr val="002060"/>
                </a:solidFill>
                <a:latin typeface="Felix Titling" panose="020F0502020204030204" pitchFamily="34" charset="0"/>
                <a:cs typeface="Felix Titling" panose="020F0502020204030204" pitchFamily="34" charset="0"/>
              </a:rPr>
              <a:t>Multiple small businesses</a:t>
            </a:r>
          </a:p>
        </p:txBody>
      </p:sp>
      <p:sp>
        <p:nvSpPr>
          <p:cNvPr id="25" name="TextBox 24">
            <a:extLst>
              <a:ext uri="{FF2B5EF4-FFF2-40B4-BE49-F238E27FC236}">
                <a16:creationId xmlns:a16="http://schemas.microsoft.com/office/drawing/2014/main" id="{300B3003-E73B-4D4B-8931-270838C00040}"/>
              </a:ext>
            </a:extLst>
          </p:cNvPr>
          <p:cNvSpPr txBox="1"/>
          <p:nvPr/>
        </p:nvSpPr>
        <p:spPr>
          <a:xfrm>
            <a:off x="531939" y="3128217"/>
            <a:ext cx="3454273" cy="276999"/>
          </a:xfrm>
          <a:prstGeom prst="rect">
            <a:avLst/>
          </a:prstGeom>
          <a:noFill/>
        </p:spPr>
        <p:txBody>
          <a:bodyPr wrap="square" rtlCol="0">
            <a:spAutoFit/>
          </a:bodyPr>
          <a:lstStyle/>
          <a:p>
            <a:r>
              <a:rPr lang="en-US" sz="1200" b="1" dirty="0">
                <a:solidFill>
                  <a:srgbClr val="002060"/>
                </a:solidFill>
                <a:latin typeface="Felix Titling" panose="020F0502020204030204" pitchFamily="34" charset="0"/>
                <a:cs typeface="Felix Titling" panose="020F0502020204030204" pitchFamily="34" charset="0"/>
              </a:rPr>
              <a:t>Mount Moriah Baptist church</a:t>
            </a:r>
          </a:p>
        </p:txBody>
      </p:sp>
      <p:sp>
        <p:nvSpPr>
          <p:cNvPr id="26" name="TextBox 25">
            <a:extLst>
              <a:ext uri="{FF2B5EF4-FFF2-40B4-BE49-F238E27FC236}">
                <a16:creationId xmlns:a16="http://schemas.microsoft.com/office/drawing/2014/main" id="{32AED38A-D0A7-E841-84B7-83759927D3D5}"/>
              </a:ext>
            </a:extLst>
          </p:cNvPr>
          <p:cNvSpPr txBox="1"/>
          <p:nvPr/>
        </p:nvSpPr>
        <p:spPr>
          <a:xfrm>
            <a:off x="531939" y="5429083"/>
            <a:ext cx="3454273" cy="276999"/>
          </a:xfrm>
          <a:prstGeom prst="rect">
            <a:avLst/>
          </a:prstGeom>
          <a:noFill/>
        </p:spPr>
        <p:txBody>
          <a:bodyPr wrap="square" rtlCol="0">
            <a:spAutoFit/>
          </a:bodyPr>
          <a:lstStyle/>
          <a:p>
            <a:r>
              <a:rPr lang="en-US" sz="1200" b="1" dirty="0">
                <a:solidFill>
                  <a:srgbClr val="002060"/>
                </a:solidFill>
                <a:latin typeface="Felix Titling" panose="020F0502020204030204" pitchFamily="34" charset="0"/>
                <a:cs typeface="Felix Titling" panose="020F0502020204030204" pitchFamily="34" charset="0"/>
              </a:rPr>
              <a:t>Ssc / laboure college</a:t>
            </a:r>
          </a:p>
        </p:txBody>
      </p:sp>
      <p:sp>
        <p:nvSpPr>
          <p:cNvPr id="27" name="TextBox 26">
            <a:extLst>
              <a:ext uri="{FF2B5EF4-FFF2-40B4-BE49-F238E27FC236}">
                <a16:creationId xmlns:a16="http://schemas.microsoft.com/office/drawing/2014/main" id="{CF30483B-8674-7F41-AE41-6AA356DDFFE4}"/>
              </a:ext>
            </a:extLst>
          </p:cNvPr>
          <p:cNvSpPr txBox="1"/>
          <p:nvPr/>
        </p:nvSpPr>
        <p:spPr>
          <a:xfrm>
            <a:off x="576843" y="7777783"/>
            <a:ext cx="3454273" cy="276999"/>
          </a:xfrm>
          <a:prstGeom prst="rect">
            <a:avLst/>
          </a:prstGeom>
          <a:noFill/>
        </p:spPr>
        <p:txBody>
          <a:bodyPr wrap="square" rtlCol="0">
            <a:spAutoFit/>
          </a:bodyPr>
          <a:lstStyle/>
          <a:p>
            <a:r>
              <a:rPr lang="en-US" sz="1200" b="1" dirty="0">
                <a:solidFill>
                  <a:srgbClr val="002060"/>
                </a:solidFill>
                <a:latin typeface="Felix Titling" panose="020F0502020204030204" pitchFamily="34" charset="0"/>
                <a:cs typeface="Felix Titling" panose="020F0502020204030204" pitchFamily="34" charset="0"/>
              </a:rPr>
              <a:t>Raytheon</a:t>
            </a:r>
          </a:p>
        </p:txBody>
      </p:sp>
      <p:sp>
        <p:nvSpPr>
          <p:cNvPr id="28" name="TextBox 27">
            <a:extLst>
              <a:ext uri="{FF2B5EF4-FFF2-40B4-BE49-F238E27FC236}">
                <a16:creationId xmlns:a16="http://schemas.microsoft.com/office/drawing/2014/main" id="{C650BB8A-6ECD-D543-BA76-C67F47F8033D}"/>
              </a:ext>
            </a:extLst>
          </p:cNvPr>
          <p:cNvSpPr txBox="1"/>
          <p:nvPr/>
        </p:nvSpPr>
        <p:spPr>
          <a:xfrm>
            <a:off x="531939" y="10107272"/>
            <a:ext cx="3454273" cy="276999"/>
          </a:xfrm>
          <a:prstGeom prst="rect">
            <a:avLst/>
          </a:prstGeom>
          <a:noFill/>
        </p:spPr>
        <p:txBody>
          <a:bodyPr wrap="square" rtlCol="0">
            <a:spAutoFit/>
          </a:bodyPr>
          <a:lstStyle/>
          <a:p>
            <a:r>
              <a:rPr lang="en-US" sz="1200" b="1" dirty="0">
                <a:solidFill>
                  <a:srgbClr val="002060"/>
                </a:solidFill>
                <a:latin typeface="Felix Titling" panose="020F0502020204030204" pitchFamily="34" charset="0"/>
                <a:cs typeface="Felix Titling" panose="020F0502020204030204" pitchFamily="34" charset="0"/>
              </a:rPr>
              <a:t>Bunker Hill community college</a:t>
            </a:r>
          </a:p>
        </p:txBody>
      </p:sp>
      <p:sp>
        <p:nvSpPr>
          <p:cNvPr id="29" name="TextBox 28">
            <a:extLst>
              <a:ext uri="{FF2B5EF4-FFF2-40B4-BE49-F238E27FC236}">
                <a16:creationId xmlns:a16="http://schemas.microsoft.com/office/drawing/2014/main" id="{1C91B580-CB87-9F43-BDEC-51CCC2DED832}"/>
              </a:ext>
            </a:extLst>
          </p:cNvPr>
          <p:cNvSpPr txBox="1"/>
          <p:nvPr/>
        </p:nvSpPr>
        <p:spPr>
          <a:xfrm>
            <a:off x="8172450" y="625106"/>
            <a:ext cx="1226727" cy="276999"/>
          </a:xfrm>
          <a:prstGeom prst="rect">
            <a:avLst/>
          </a:prstGeom>
          <a:noFill/>
        </p:spPr>
        <p:txBody>
          <a:bodyPr wrap="square" rtlCol="0">
            <a:spAutoFit/>
          </a:bodyPr>
          <a:lstStyle/>
          <a:p>
            <a:pPr algn="r"/>
            <a:r>
              <a:rPr lang="en-US" sz="1200" b="1" dirty="0">
                <a:solidFill>
                  <a:schemeClr val="tx1">
                    <a:lumMod val="65000"/>
                    <a:lumOff val="35000"/>
                  </a:schemeClr>
                </a:solidFill>
                <a:latin typeface="Felix Titling" panose="020F0502020204030204" pitchFamily="34" charset="0"/>
                <a:cs typeface="Felix Titling" panose="020F0502020204030204" pitchFamily="34" charset="0"/>
              </a:rPr>
              <a:t>Boston, ma</a:t>
            </a:r>
          </a:p>
        </p:txBody>
      </p:sp>
      <p:sp>
        <p:nvSpPr>
          <p:cNvPr id="30" name="TextBox 29">
            <a:extLst>
              <a:ext uri="{FF2B5EF4-FFF2-40B4-BE49-F238E27FC236}">
                <a16:creationId xmlns:a16="http://schemas.microsoft.com/office/drawing/2014/main" id="{6AF5AF33-35B6-3744-BF50-BCC676D29AA3}"/>
              </a:ext>
            </a:extLst>
          </p:cNvPr>
          <p:cNvSpPr txBox="1"/>
          <p:nvPr/>
        </p:nvSpPr>
        <p:spPr>
          <a:xfrm>
            <a:off x="7843839" y="2763454"/>
            <a:ext cx="1555338" cy="276999"/>
          </a:xfrm>
          <a:prstGeom prst="rect">
            <a:avLst/>
          </a:prstGeom>
          <a:noFill/>
        </p:spPr>
        <p:txBody>
          <a:bodyPr wrap="square" rtlCol="0">
            <a:spAutoFit/>
          </a:bodyPr>
          <a:lstStyle/>
          <a:p>
            <a:pPr algn="r"/>
            <a:r>
              <a:rPr lang="en-US" sz="1200" b="1" dirty="0">
                <a:solidFill>
                  <a:schemeClr val="tx1">
                    <a:lumMod val="65000"/>
                    <a:lumOff val="35000"/>
                  </a:schemeClr>
                </a:solidFill>
                <a:latin typeface="Felix Titling" panose="020F0502020204030204" pitchFamily="34" charset="0"/>
                <a:cs typeface="Felix Titling" panose="020F0502020204030204" pitchFamily="34" charset="0"/>
              </a:rPr>
              <a:t>Brockton, ma</a:t>
            </a:r>
          </a:p>
        </p:txBody>
      </p:sp>
      <p:sp>
        <p:nvSpPr>
          <p:cNvPr id="31" name="TextBox 30">
            <a:extLst>
              <a:ext uri="{FF2B5EF4-FFF2-40B4-BE49-F238E27FC236}">
                <a16:creationId xmlns:a16="http://schemas.microsoft.com/office/drawing/2014/main" id="{D94F7048-0D21-F74D-8CC5-43B9B378D0FA}"/>
              </a:ext>
            </a:extLst>
          </p:cNvPr>
          <p:cNvSpPr txBox="1"/>
          <p:nvPr/>
        </p:nvSpPr>
        <p:spPr>
          <a:xfrm>
            <a:off x="7843839" y="5072257"/>
            <a:ext cx="1555338" cy="276999"/>
          </a:xfrm>
          <a:prstGeom prst="rect">
            <a:avLst/>
          </a:prstGeom>
          <a:noFill/>
        </p:spPr>
        <p:txBody>
          <a:bodyPr wrap="square" rtlCol="0">
            <a:spAutoFit/>
          </a:bodyPr>
          <a:lstStyle/>
          <a:p>
            <a:pPr algn="r"/>
            <a:r>
              <a:rPr lang="en-US" sz="1200" b="1" dirty="0">
                <a:solidFill>
                  <a:schemeClr val="tx1">
                    <a:lumMod val="65000"/>
                    <a:lumOff val="35000"/>
                  </a:schemeClr>
                </a:solidFill>
                <a:latin typeface="Felix Titling" panose="020F0502020204030204" pitchFamily="34" charset="0"/>
                <a:cs typeface="Felix Titling" panose="020F0502020204030204" pitchFamily="34" charset="0"/>
              </a:rPr>
              <a:t>Milton, ma</a:t>
            </a:r>
          </a:p>
        </p:txBody>
      </p:sp>
      <p:sp>
        <p:nvSpPr>
          <p:cNvPr id="32" name="TextBox 31">
            <a:extLst>
              <a:ext uri="{FF2B5EF4-FFF2-40B4-BE49-F238E27FC236}">
                <a16:creationId xmlns:a16="http://schemas.microsoft.com/office/drawing/2014/main" id="{2D29E6D6-1B26-B34F-9453-7E5DFC39EDA1}"/>
              </a:ext>
            </a:extLst>
          </p:cNvPr>
          <p:cNvSpPr txBox="1"/>
          <p:nvPr/>
        </p:nvSpPr>
        <p:spPr>
          <a:xfrm>
            <a:off x="7843839" y="7374086"/>
            <a:ext cx="1555338" cy="276999"/>
          </a:xfrm>
          <a:prstGeom prst="rect">
            <a:avLst/>
          </a:prstGeom>
          <a:noFill/>
        </p:spPr>
        <p:txBody>
          <a:bodyPr wrap="square" rtlCol="0">
            <a:spAutoFit/>
          </a:bodyPr>
          <a:lstStyle/>
          <a:p>
            <a:pPr algn="r"/>
            <a:r>
              <a:rPr lang="en-US" sz="1200" b="1" dirty="0">
                <a:solidFill>
                  <a:schemeClr val="tx1">
                    <a:lumMod val="65000"/>
                    <a:lumOff val="35000"/>
                  </a:schemeClr>
                </a:solidFill>
                <a:latin typeface="Felix Titling" panose="020F0502020204030204" pitchFamily="34" charset="0"/>
                <a:cs typeface="Felix Titling" panose="020F0502020204030204" pitchFamily="34" charset="0"/>
              </a:rPr>
              <a:t>Billerica, ma</a:t>
            </a:r>
          </a:p>
        </p:txBody>
      </p:sp>
      <p:sp>
        <p:nvSpPr>
          <p:cNvPr id="33" name="TextBox 32">
            <a:extLst>
              <a:ext uri="{FF2B5EF4-FFF2-40B4-BE49-F238E27FC236}">
                <a16:creationId xmlns:a16="http://schemas.microsoft.com/office/drawing/2014/main" id="{C1ABDC58-2562-BC4C-83C1-F5BE8F974FA3}"/>
              </a:ext>
            </a:extLst>
          </p:cNvPr>
          <p:cNvSpPr txBox="1"/>
          <p:nvPr/>
        </p:nvSpPr>
        <p:spPr>
          <a:xfrm>
            <a:off x="7665992" y="9751532"/>
            <a:ext cx="1733185" cy="276999"/>
          </a:xfrm>
          <a:prstGeom prst="rect">
            <a:avLst/>
          </a:prstGeom>
          <a:noFill/>
        </p:spPr>
        <p:txBody>
          <a:bodyPr wrap="square" rtlCol="0">
            <a:spAutoFit/>
          </a:bodyPr>
          <a:lstStyle/>
          <a:p>
            <a:pPr algn="r"/>
            <a:r>
              <a:rPr lang="en-US" sz="1200" b="1" dirty="0">
                <a:solidFill>
                  <a:schemeClr val="tx1">
                    <a:lumMod val="65000"/>
                    <a:lumOff val="35000"/>
                  </a:schemeClr>
                </a:solidFill>
                <a:latin typeface="Felix Titling" panose="020F0502020204030204" pitchFamily="34" charset="0"/>
                <a:cs typeface="Felix Titling" panose="020F0502020204030204" pitchFamily="34" charset="0"/>
              </a:rPr>
              <a:t>Charlestown, ma</a:t>
            </a:r>
          </a:p>
        </p:txBody>
      </p:sp>
      <p:sp>
        <p:nvSpPr>
          <p:cNvPr id="34" name="TextBox 33">
            <a:extLst>
              <a:ext uri="{FF2B5EF4-FFF2-40B4-BE49-F238E27FC236}">
                <a16:creationId xmlns:a16="http://schemas.microsoft.com/office/drawing/2014/main" id="{D183D6DF-AEE3-6A44-9887-B257F58AF76E}"/>
              </a:ext>
            </a:extLst>
          </p:cNvPr>
          <p:cNvSpPr txBox="1"/>
          <p:nvPr/>
        </p:nvSpPr>
        <p:spPr>
          <a:xfrm>
            <a:off x="6207090" y="958355"/>
            <a:ext cx="3028085" cy="276999"/>
          </a:xfrm>
          <a:prstGeom prst="rect">
            <a:avLst/>
          </a:prstGeom>
          <a:noFill/>
        </p:spPr>
        <p:txBody>
          <a:bodyPr wrap="square" rtlCol="0">
            <a:spAutoFit/>
          </a:bodyPr>
          <a:lstStyle/>
          <a:p>
            <a:pPr algn="r"/>
            <a:r>
              <a:rPr lang="en-US" sz="1200" b="1" dirty="0">
                <a:solidFill>
                  <a:srgbClr val="002060"/>
                </a:solidFill>
                <a:latin typeface="Felix Titling" panose="020F0502020204030204" pitchFamily="34" charset="0"/>
                <a:cs typeface="Felix Titling" panose="020F0502020204030204" pitchFamily="34" charset="0"/>
              </a:rPr>
              <a:t>July 2018 - present</a:t>
            </a:r>
          </a:p>
        </p:txBody>
      </p:sp>
      <p:sp>
        <p:nvSpPr>
          <p:cNvPr id="35" name="TextBox 34">
            <a:extLst>
              <a:ext uri="{FF2B5EF4-FFF2-40B4-BE49-F238E27FC236}">
                <a16:creationId xmlns:a16="http://schemas.microsoft.com/office/drawing/2014/main" id="{E3E63B1C-4581-2E45-BDFC-81BA802147DC}"/>
              </a:ext>
            </a:extLst>
          </p:cNvPr>
          <p:cNvSpPr txBox="1"/>
          <p:nvPr/>
        </p:nvSpPr>
        <p:spPr>
          <a:xfrm>
            <a:off x="6250814" y="3095261"/>
            <a:ext cx="3028085" cy="276999"/>
          </a:xfrm>
          <a:prstGeom prst="rect">
            <a:avLst/>
          </a:prstGeom>
          <a:noFill/>
        </p:spPr>
        <p:txBody>
          <a:bodyPr wrap="square" rtlCol="0">
            <a:spAutoFit/>
          </a:bodyPr>
          <a:lstStyle/>
          <a:p>
            <a:pPr algn="r"/>
            <a:r>
              <a:rPr lang="en-US" sz="1200" b="1" dirty="0">
                <a:solidFill>
                  <a:srgbClr val="002060"/>
                </a:solidFill>
                <a:latin typeface="Felix Titling" panose="020F0502020204030204" pitchFamily="34" charset="0"/>
                <a:cs typeface="Felix Titling" panose="020F0502020204030204" pitchFamily="34" charset="0"/>
              </a:rPr>
              <a:t>July 2019 - present</a:t>
            </a:r>
          </a:p>
        </p:txBody>
      </p:sp>
      <p:sp>
        <p:nvSpPr>
          <p:cNvPr id="36" name="TextBox 35">
            <a:extLst>
              <a:ext uri="{FF2B5EF4-FFF2-40B4-BE49-F238E27FC236}">
                <a16:creationId xmlns:a16="http://schemas.microsoft.com/office/drawing/2014/main" id="{D975CAB1-E6B2-8F42-BF95-B2E181F873EF}"/>
              </a:ext>
            </a:extLst>
          </p:cNvPr>
          <p:cNvSpPr txBox="1"/>
          <p:nvPr/>
        </p:nvSpPr>
        <p:spPr>
          <a:xfrm>
            <a:off x="6272675" y="5429083"/>
            <a:ext cx="3028085" cy="276999"/>
          </a:xfrm>
          <a:prstGeom prst="rect">
            <a:avLst/>
          </a:prstGeom>
          <a:noFill/>
        </p:spPr>
        <p:txBody>
          <a:bodyPr wrap="square" rtlCol="0">
            <a:spAutoFit/>
          </a:bodyPr>
          <a:lstStyle/>
          <a:p>
            <a:pPr algn="r"/>
            <a:r>
              <a:rPr lang="en-US" sz="1200" b="1" dirty="0">
                <a:solidFill>
                  <a:srgbClr val="002060"/>
                </a:solidFill>
                <a:latin typeface="Felix Titling" panose="020F0502020204030204" pitchFamily="34" charset="0"/>
                <a:cs typeface="Felix Titling" panose="020F0502020204030204" pitchFamily="34" charset="0"/>
              </a:rPr>
              <a:t>November 2021 - present</a:t>
            </a:r>
          </a:p>
        </p:txBody>
      </p:sp>
      <p:sp>
        <p:nvSpPr>
          <p:cNvPr id="37" name="TextBox 36">
            <a:extLst>
              <a:ext uri="{FF2B5EF4-FFF2-40B4-BE49-F238E27FC236}">
                <a16:creationId xmlns:a16="http://schemas.microsoft.com/office/drawing/2014/main" id="{D9A6684E-F741-9947-96ED-3B0038D2A2FD}"/>
              </a:ext>
            </a:extLst>
          </p:cNvPr>
          <p:cNvSpPr txBox="1"/>
          <p:nvPr/>
        </p:nvSpPr>
        <p:spPr>
          <a:xfrm>
            <a:off x="6250813" y="7771695"/>
            <a:ext cx="3028085" cy="276999"/>
          </a:xfrm>
          <a:prstGeom prst="rect">
            <a:avLst/>
          </a:prstGeom>
          <a:noFill/>
        </p:spPr>
        <p:txBody>
          <a:bodyPr wrap="square" rtlCol="0">
            <a:spAutoFit/>
          </a:bodyPr>
          <a:lstStyle/>
          <a:p>
            <a:pPr algn="r"/>
            <a:r>
              <a:rPr lang="en-US" sz="1200" b="1" dirty="0">
                <a:solidFill>
                  <a:srgbClr val="002060"/>
                </a:solidFill>
                <a:latin typeface="Felix Titling" panose="020F0502020204030204" pitchFamily="34" charset="0"/>
                <a:cs typeface="Felix Titling" panose="020F0502020204030204" pitchFamily="34" charset="0"/>
              </a:rPr>
              <a:t>February 2015 – February 2016</a:t>
            </a:r>
          </a:p>
        </p:txBody>
      </p:sp>
      <p:sp>
        <p:nvSpPr>
          <p:cNvPr id="38" name="TextBox 37">
            <a:extLst>
              <a:ext uri="{FF2B5EF4-FFF2-40B4-BE49-F238E27FC236}">
                <a16:creationId xmlns:a16="http://schemas.microsoft.com/office/drawing/2014/main" id="{2480EB53-72CE-D045-AAA9-A6EE41FFEC5B}"/>
              </a:ext>
            </a:extLst>
          </p:cNvPr>
          <p:cNvSpPr txBox="1"/>
          <p:nvPr/>
        </p:nvSpPr>
        <p:spPr>
          <a:xfrm>
            <a:off x="6242839" y="10087017"/>
            <a:ext cx="3028085" cy="276999"/>
          </a:xfrm>
          <a:prstGeom prst="rect">
            <a:avLst/>
          </a:prstGeom>
          <a:noFill/>
        </p:spPr>
        <p:txBody>
          <a:bodyPr wrap="square" rtlCol="0">
            <a:spAutoFit/>
          </a:bodyPr>
          <a:lstStyle/>
          <a:p>
            <a:pPr algn="r"/>
            <a:r>
              <a:rPr lang="en-US" sz="1200" b="1" dirty="0">
                <a:solidFill>
                  <a:srgbClr val="002060"/>
                </a:solidFill>
                <a:latin typeface="Felix Titling" panose="020F0502020204030204" pitchFamily="34" charset="0"/>
                <a:cs typeface="Felix Titling" panose="020F0502020204030204" pitchFamily="34" charset="0"/>
              </a:rPr>
              <a:t>December 2015 - 2016</a:t>
            </a:r>
          </a:p>
        </p:txBody>
      </p:sp>
      <p:sp>
        <p:nvSpPr>
          <p:cNvPr id="39" name="TextBox 38">
            <a:extLst>
              <a:ext uri="{FF2B5EF4-FFF2-40B4-BE49-F238E27FC236}">
                <a16:creationId xmlns:a16="http://schemas.microsoft.com/office/drawing/2014/main" id="{CDBC4508-187C-6748-ABD3-7037C9346803}"/>
              </a:ext>
            </a:extLst>
          </p:cNvPr>
          <p:cNvSpPr txBox="1"/>
          <p:nvPr/>
        </p:nvSpPr>
        <p:spPr>
          <a:xfrm>
            <a:off x="3635589" y="628191"/>
            <a:ext cx="2494017" cy="276999"/>
          </a:xfrm>
          <a:prstGeom prst="rect">
            <a:avLst/>
          </a:prstGeom>
          <a:noFill/>
        </p:spPr>
        <p:txBody>
          <a:bodyPr wrap="square" rtlCol="0">
            <a:spAutoFit/>
          </a:bodyPr>
          <a:lstStyle/>
          <a:p>
            <a:pPr algn="r"/>
            <a:r>
              <a:rPr lang="en-US" sz="1200" b="1" dirty="0">
                <a:solidFill>
                  <a:schemeClr val="tx1">
                    <a:lumMod val="65000"/>
                    <a:lumOff val="35000"/>
                  </a:schemeClr>
                </a:solidFill>
                <a:latin typeface="Felix Titling" panose="020F0502020204030204" pitchFamily="34" charset="0"/>
                <a:cs typeface="Felix Titling" panose="020F0502020204030204" pitchFamily="34" charset="0"/>
              </a:rPr>
              <a:t>Job Type : Contract</a:t>
            </a:r>
          </a:p>
        </p:txBody>
      </p:sp>
      <p:sp>
        <p:nvSpPr>
          <p:cNvPr id="40" name="TextBox 39">
            <a:extLst>
              <a:ext uri="{FF2B5EF4-FFF2-40B4-BE49-F238E27FC236}">
                <a16:creationId xmlns:a16="http://schemas.microsoft.com/office/drawing/2014/main" id="{223DF5BE-286A-6041-B6B3-AFB7F505A495}"/>
              </a:ext>
            </a:extLst>
          </p:cNvPr>
          <p:cNvSpPr txBox="1"/>
          <p:nvPr/>
        </p:nvSpPr>
        <p:spPr>
          <a:xfrm>
            <a:off x="3245702" y="2751270"/>
            <a:ext cx="2494017" cy="276999"/>
          </a:xfrm>
          <a:prstGeom prst="rect">
            <a:avLst/>
          </a:prstGeom>
          <a:noFill/>
        </p:spPr>
        <p:txBody>
          <a:bodyPr wrap="square" rtlCol="0">
            <a:spAutoFit/>
          </a:bodyPr>
          <a:lstStyle/>
          <a:p>
            <a:pPr algn="r"/>
            <a:r>
              <a:rPr lang="en-US" sz="1200" b="1" dirty="0">
                <a:solidFill>
                  <a:schemeClr val="tx1">
                    <a:lumMod val="65000"/>
                    <a:lumOff val="35000"/>
                  </a:schemeClr>
                </a:solidFill>
                <a:latin typeface="Felix Titling" panose="020F0502020204030204" pitchFamily="34" charset="0"/>
                <a:cs typeface="Felix Titling" panose="020F0502020204030204" pitchFamily="34" charset="0"/>
              </a:rPr>
              <a:t>Job Type : manager</a:t>
            </a:r>
          </a:p>
        </p:txBody>
      </p:sp>
      <p:sp>
        <p:nvSpPr>
          <p:cNvPr id="41" name="TextBox 40">
            <a:extLst>
              <a:ext uri="{FF2B5EF4-FFF2-40B4-BE49-F238E27FC236}">
                <a16:creationId xmlns:a16="http://schemas.microsoft.com/office/drawing/2014/main" id="{5652207E-8097-9D4C-8262-F5C573624898}"/>
              </a:ext>
            </a:extLst>
          </p:cNvPr>
          <p:cNvSpPr txBox="1"/>
          <p:nvPr/>
        </p:nvSpPr>
        <p:spPr>
          <a:xfrm>
            <a:off x="3245701" y="5084083"/>
            <a:ext cx="2494017" cy="276999"/>
          </a:xfrm>
          <a:prstGeom prst="rect">
            <a:avLst/>
          </a:prstGeom>
          <a:noFill/>
        </p:spPr>
        <p:txBody>
          <a:bodyPr wrap="square" rtlCol="0">
            <a:spAutoFit/>
          </a:bodyPr>
          <a:lstStyle/>
          <a:p>
            <a:pPr algn="r"/>
            <a:r>
              <a:rPr lang="en-US" sz="1200" b="1" dirty="0">
                <a:solidFill>
                  <a:schemeClr val="tx1">
                    <a:lumMod val="65000"/>
                    <a:lumOff val="35000"/>
                  </a:schemeClr>
                </a:solidFill>
                <a:latin typeface="Felix Titling" panose="020F0502020204030204" pitchFamily="34" charset="0"/>
                <a:cs typeface="Felix Titling" panose="020F0502020204030204" pitchFamily="34" charset="0"/>
              </a:rPr>
              <a:t>Job Type : employee</a:t>
            </a:r>
          </a:p>
        </p:txBody>
      </p:sp>
      <p:sp>
        <p:nvSpPr>
          <p:cNvPr id="44" name="TextBox 43">
            <a:extLst>
              <a:ext uri="{FF2B5EF4-FFF2-40B4-BE49-F238E27FC236}">
                <a16:creationId xmlns:a16="http://schemas.microsoft.com/office/drawing/2014/main" id="{E0537105-3866-5D49-AD50-7C1C4D9C90CF}"/>
              </a:ext>
            </a:extLst>
          </p:cNvPr>
          <p:cNvSpPr txBox="1"/>
          <p:nvPr/>
        </p:nvSpPr>
        <p:spPr>
          <a:xfrm>
            <a:off x="576845" y="1205690"/>
            <a:ext cx="8492414" cy="830997"/>
          </a:xfrm>
          <a:prstGeom prst="rect">
            <a:avLst/>
          </a:prstGeom>
          <a:noFill/>
        </p:spPr>
        <p:txBody>
          <a:bodyPr wrap="square" rtlCol="0">
            <a:spAutoFit/>
          </a:bodyPr>
          <a:lstStyle/>
          <a:p>
            <a:pPr marL="171450" indent="-171450">
              <a:buFont typeface="Arial" panose="020B0604020202020204" pitchFamily="34" charset="0"/>
              <a:buChar char="•"/>
            </a:pPr>
            <a:r>
              <a:rPr lang="en-US" sz="1200" dirty="0">
                <a:solidFill>
                  <a:srgbClr val="002060"/>
                </a:solidFill>
                <a:effectLst>
                  <a:outerShdw blurRad="38100" dist="635" dir="13620000" algn="ctr" rotWithShape="0">
                    <a:srgbClr val="00FFD4"/>
                  </a:outerShdw>
                </a:effectLst>
                <a:latin typeface="Times New Roman" panose="02020603050405020304" pitchFamily="18" charset="0"/>
                <a:cs typeface="Times New Roman" panose="02020603050405020304" pitchFamily="18" charset="0"/>
              </a:rPr>
              <a:t>Created Scalable value for small business owners and clients in website and web app development</a:t>
            </a:r>
          </a:p>
          <a:p>
            <a:pPr marL="171450" indent="-171450">
              <a:buFont typeface="Arial" panose="020B0604020202020204" pitchFamily="34" charset="0"/>
              <a:buChar char="•"/>
            </a:pPr>
            <a:r>
              <a:rPr lang="en-US" sz="1200" dirty="0">
                <a:solidFill>
                  <a:srgbClr val="002060"/>
                </a:solidFill>
                <a:effectLst>
                  <a:outerShdw blurRad="38100" dist="635" dir="13620000" algn="ctr" rotWithShape="0">
                    <a:srgbClr val="00FFD4"/>
                  </a:outerShdw>
                </a:effectLst>
                <a:latin typeface="Times New Roman" panose="02020603050405020304" pitchFamily="18" charset="0"/>
                <a:cs typeface="Times New Roman" panose="02020603050405020304" pitchFamily="18" charset="0"/>
              </a:rPr>
              <a:t>Integrated data visualizations for improved UI / UX that assisted in 30% more sales.</a:t>
            </a:r>
          </a:p>
          <a:p>
            <a:pPr marL="171450" indent="-171450">
              <a:buFont typeface="Arial" panose="020B0604020202020204" pitchFamily="34" charset="0"/>
              <a:buChar char="•"/>
            </a:pPr>
            <a:r>
              <a:rPr lang="en-US" sz="1200" dirty="0">
                <a:solidFill>
                  <a:srgbClr val="002060"/>
                </a:solidFill>
                <a:effectLst>
                  <a:outerShdw blurRad="38100" dist="635" dir="13620000" algn="ctr" rotWithShape="0">
                    <a:srgbClr val="00FFD4"/>
                  </a:outerShdw>
                </a:effectLst>
                <a:latin typeface="Times New Roman" panose="02020603050405020304" pitchFamily="18" charset="0"/>
                <a:cs typeface="Times New Roman" panose="02020603050405020304" pitchFamily="18" charset="0"/>
              </a:rPr>
              <a:t>Using the MVC model to make stable routes for asset management using modern REST API integrations</a:t>
            </a:r>
          </a:p>
          <a:p>
            <a:pPr marL="171450" indent="-171450">
              <a:buFont typeface="Arial" panose="020B0604020202020204" pitchFamily="34" charset="0"/>
              <a:buChar char="•"/>
            </a:pPr>
            <a:r>
              <a:rPr lang="en-US" sz="1200" dirty="0">
                <a:solidFill>
                  <a:srgbClr val="002060"/>
                </a:solidFill>
                <a:effectLst>
                  <a:outerShdw blurRad="38100" dist="635" dir="13620000" algn="ctr" rotWithShape="0">
                    <a:srgbClr val="00FFD4"/>
                  </a:outerShdw>
                </a:effectLst>
                <a:latin typeface="Times New Roman" panose="02020603050405020304" pitchFamily="18" charset="0"/>
                <a:cs typeface="Times New Roman" panose="02020603050405020304" pitchFamily="18" charset="0"/>
              </a:rPr>
              <a:t>Designed frontend and backend architecture with assisted tools following Software Development Life Cycle processes. </a:t>
            </a:r>
          </a:p>
        </p:txBody>
      </p:sp>
      <p:sp>
        <p:nvSpPr>
          <p:cNvPr id="45" name="TextBox 44">
            <a:extLst>
              <a:ext uri="{FF2B5EF4-FFF2-40B4-BE49-F238E27FC236}">
                <a16:creationId xmlns:a16="http://schemas.microsoft.com/office/drawing/2014/main" id="{F2F6FC7B-B9C9-E843-A931-061FE3248B1F}"/>
              </a:ext>
            </a:extLst>
          </p:cNvPr>
          <p:cNvSpPr txBox="1"/>
          <p:nvPr/>
        </p:nvSpPr>
        <p:spPr>
          <a:xfrm>
            <a:off x="576844" y="3403166"/>
            <a:ext cx="8492415" cy="830997"/>
          </a:xfrm>
          <a:prstGeom prst="rect">
            <a:avLst/>
          </a:prstGeom>
          <a:noFill/>
        </p:spPr>
        <p:txBody>
          <a:bodyPr wrap="square" rtlCol="0">
            <a:spAutoFit/>
          </a:bodyPr>
          <a:lstStyle/>
          <a:p>
            <a:pPr marL="171450" indent="-171450">
              <a:buFont typeface="Arial" panose="020B0604020202020204" pitchFamily="34" charset="0"/>
              <a:buChar char="•"/>
            </a:pPr>
            <a:r>
              <a:rPr lang="en-US" sz="1200" dirty="0">
                <a:solidFill>
                  <a:srgbClr val="002060"/>
                </a:solidFill>
                <a:effectLst>
                  <a:outerShdw blurRad="38100" dist="635" dir="13620000" algn="ctr" rotWithShape="0">
                    <a:srgbClr val="00FFD4"/>
                  </a:outerShdw>
                </a:effectLst>
                <a:latin typeface="Times New Roman" panose="02020603050405020304" pitchFamily="18" charset="0"/>
                <a:cs typeface="Times New Roman" panose="02020603050405020304" pitchFamily="18" charset="0"/>
              </a:rPr>
              <a:t>Lead and managed Men’s Choir, Mass Choir, Praise Team, and special events.</a:t>
            </a:r>
          </a:p>
          <a:p>
            <a:pPr marL="171450" indent="-171450">
              <a:buFont typeface="Arial" panose="020B0604020202020204" pitchFamily="34" charset="0"/>
              <a:buChar char="•"/>
            </a:pPr>
            <a:r>
              <a:rPr lang="en-US" sz="1200" dirty="0">
                <a:solidFill>
                  <a:srgbClr val="002060"/>
                </a:solidFill>
                <a:effectLst>
                  <a:outerShdw blurRad="38100" dist="635" dir="13620000" algn="ctr" rotWithShape="0">
                    <a:srgbClr val="00FFD4"/>
                  </a:outerShdw>
                </a:effectLst>
                <a:latin typeface="Times New Roman" panose="02020603050405020304" pitchFamily="18" charset="0"/>
                <a:cs typeface="Times New Roman" panose="02020603050405020304" pitchFamily="18" charset="0"/>
              </a:rPr>
              <a:t>Set up, managed, and created software solutions that resulted in growth in the church from the pandemic.</a:t>
            </a:r>
          </a:p>
          <a:p>
            <a:pPr marL="171450" indent="-171450">
              <a:buFont typeface="Arial" panose="020B0604020202020204" pitchFamily="34" charset="0"/>
              <a:buChar char="•"/>
            </a:pPr>
            <a:r>
              <a:rPr lang="en-US" sz="1200" dirty="0">
                <a:solidFill>
                  <a:srgbClr val="002060"/>
                </a:solidFill>
                <a:effectLst>
                  <a:outerShdw blurRad="38100" dist="635" dir="13620000" algn="ctr" rotWithShape="0">
                    <a:srgbClr val="00FFD4"/>
                  </a:outerShdw>
                </a:effectLst>
                <a:latin typeface="Times New Roman" panose="02020603050405020304" pitchFamily="18" charset="0"/>
                <a:cs typeface="Times New Roman" panose="02020603050405020304" pitchFamily="18" charset="0"/>
              </a:rPr>
              <a:t>Utilized Software such as Logic / Main Stage, to assist in the overall flow of the service.</a:t>
            </a:r>
          </a:p>
          <a:p>
            <a:pPr marL="171450" indent="-171450">
              <a:buFont typeface="Arial" panose="020B0604020202020204" pitchFamily="34" charset="0"/>
              <a:buChar char="•"/>
            </a:pPr>
            <a:r>
              <a:rPr lang="en-US" sz="1200" dirty="0">
                <a:solidFill>
                  <a:srgbClr val="002060"/>
                </a:solidFill>
                <a:effectLst>
                  <a:outerShdw blurRad="38100" dist="635" dir="13620000" algn="ctr" rotWithShape="0">
                    <a:srgbClr val="00FFD4"/>
                  </a:outerShdw>
                </a:effectLst>
                <a:latin typeface="Times New Roman" panose="02020603050405020304" pitchFamily="18" charset="0"/>
                <a:cs typeface="Times New Roman" panose="02020603050405020304" pitchFamily="18" charset="0"/>
              </a:rPr>
              <a:t>Assisted in the software OBS (streaming software ) to give online users during the pandemic access to the church service via FB. </a:t>
            </a:r>
          </a:p>
        </p:txBody>
      </p:sp>
      <p:sp>
        <p:nvSpPr>
          <p:cNvPr id="46" name="TextBox 45">
            <a:extLst>
              <a:ext uri="{FF2B5EF4-FFF2-40B4-BE49-F238E27FC236}">
                <a16:creationId xmlns:a16="http://schemas.microsoft.com/office/drawing/2014/main" id="{7D8319DD-D368-6642-8739-5B1FD904BF19}"/>
              </a:ext>
            </a:extLst>
          </p:cNvPr>
          <p:cNvSpPr txBox="1"/>
          <p:nvPr/>
        </p:nvSpPr>
        <p:spPr>
          <a:xfrm>
            <a:off x="576844" y="5674238"/>
            <a:ext cx="8658329" cy="1384995"/>
          </a:xfrm>
          <a:prstGeom prst="rect">
            <a:avLst/>
          </a:prstGeom>
          <a:noFill/>
        </p:spPr>
        <p:txBody>
          <a:bodyPr wrap="square" rtlCol="0">
            <a:spAutoFit/>
          </a:bodyPr>
          <a:lstStyle/>
          <a:p>
            <a:pPr marL="171450" indent="-171450">
              <a:buFont typeface="Arial" panose="020B0604020202020204" pitchFamily="34" charset="0"/>
              <a:buChar char="•"/>
            </a:pPr>
            <a:r>
              <a:rPr lang="en-US" sz="1200" dirty="0">
                <a:solidFill>
                  <a:srgbClr val="002060"/>
                </a:solidFill>
                <a:effectLst>
                  <a:outerShdw blurRad="38100" dist="635" dir="13620000" algn="ctr" rotWithShape="0">
                    <a:srgbClr val="00FFD4"/>
                  </a:outerShdw>
                </a:effectLst>
                <a:latin typeface="Times New Roman" panose="02020603050405020304" pitchFamily="18" charset="0"/>
                <a:cs typeface="Times New Roman" panose="02020603050405020304" pitchFamily="18" charset="0"/>
              </a:rPr>
              <a:t>Performed administrative tasks which included supporting the student center, executives, IT, and public safety which ensured student retention and made student experience functionally easier.</a:t>
            </a:r>
          </a:p>
          <a:p>
            <a:pPr marL="171450" indent="-171450">
              <a:buFont typeface="Arial" panose="020B0604020202020204" pitchFamily="34" charset="0"/>
              <a:buChar char="•"/>
            </a:pPr>
            <a:r>
              <a:rPr lang="en-US" sz="1200" dirty="0">
                <a:solidFill>
                  <a:srgbClr val="002060"/>
                </a:solidFill>
                <a:effectLst>
                  <a:outerShdw blurRad="38100" dist="635" dir="13620000" algn="ctr" rotWithShape="0">
                    <a:srgbClr val="00FFD4"/>
                  </a:outerShdw>
                </a:effectLst>
                <a:latin typeface="Times New Roman" panose="02020603050405020304" pitchFamily="18" charset="0"/>
                <a:cs typeface="Times New Roman" panose="02020603050405020304" pitchFamily="18" charset="0"/>
              </a:rPr>
              <a:t>Developed student and faculty identification cards by obtaining the necessary information and inputting that information into a database for future assistance and creation of cards. </a:t>
            </a:r>
          </a:p>
          <a:p>
            <a:pPr marL="171450" indent="-171450">
              <a:buFont typeface="Arial" panose="020B0604020202020204" pitchFamily="34" charset="0"/>
              <a:buChar char="•"/>
            </a:pPr>
            <a:r>
              <a:rPr lang="en-US" sz="1200" dirty="0">
                <a:solidFill>
                  <a:srgbClr val="002060"/>
                </a:solidFill>
                <a:effectLst>
                  <a:outerShdw blurRad="38100" dist="635" dir="13620000" algn="ctr" rotWithShape="0">
                    <a:srgbClr val="00FFD4"/>
                  </a:outerShdw>
                </a:effectLst>
                <a:latin typeface="Times New Roman" panose="02020603050405020304" pitchFamily="18" charset="0"/>
                <a:cs typeface="Times New Roman" panose="02020603050405020304" pitchFamily="18" charset="0"/>
              </a:rPr>
              <a:t>Assisted secretary / student coordinator in student / admin relations when they were occupied or called-out to maintain the flow of problem solving. </a:t>
            </a:r>
          </a:p>
          <a:p>
            <a:pPr marL="171450" indent="-171450">
              <a:buFont typeface="Arial" panose="020B0604020202020204" pitchFamily="34" charset="0"/>
              <a:buChar char="•"/>
            </a:pPr>
            <a:endParaRPr lang="en-US" sz="1200" dirty="0">
              <a:solidFill>
                <a:srgbClr val="002060"/>
              </a:solidFill>
              <a:effectLst>
                <a:outerShdw blurRad="38100" dist="635" dir="13620000" algn="ctr" rotWithShape="0">
                  <a:srgbClr val="00FFD4"/>
                </a:outerShdw>
              </a:effectLst>
              <a:latin typeface="Times New Roman" panose="02020603050405020304" pitchFamily="18" charset="0"/>
              <a:cs typeface="Times New Roman" panose="02020603050405020304" pitchFamily="18" charset="0"/>
            </a:endParaRPr>
          </a:p>
        </p:txBody>
      </p:sp>
      <p:sp>
        <p:nvSpPr>
          <p:cNvPr id="47" name="TextBox 46">
            <a:extLst>
              <a:ext uri="{FF2B5EF4-FFF2-40B4-BE49-F238E27FC236}">
                <a16:creationId xmlns:a16="http://schemas.microsoft.com/office/drawing/2014/main" id="{9D9CA6E8-A6AA-204B-81FD-6E09A1040879}"/>
              </a:ext>
            </a:extLst>
          </p:cNvPr>
          <p:cNvSpPr txBox="1"/>
          <p:nvPr/>
        </p:nvSpPr>
        <p:spPr>
          <a:xfrm>
            <a:off x="579788" y="8092101"/>
            <a:ext cx="8655385" cy="1015663"/>
          </a:xfrm>
          <a:prstGeom prst="rect">
            <a:avLst/>
          </a:prstGeom>
          <a:noFill/>
        </p:spPr>
        <p:txBody>
          <a:bodyPr wrap="square" rtlCol="0">
            <a:spAutoFit/>
          </a:bodyPr>
          <a:lstStyle/>
          <a:p>
            <a:pPr marL="171450" indent="-171450">
              <a:buFont typeface="Arial" panose="020B0604020202020204" pitchFamily="34" charset="0"/>
              <a:buChar char="•"/>
            </a:pPr>
            <a:r>
              <a:rPr lang="en-US" sz="1200" dirty="0">
                <a:solidFill>
                  <a:srgbClr val="002060"/>
                </a:solidFill>
                <a:effectLst>
                  <a:outerShdw blurRad="38100" dist="635" dir="13620000" algn="ctr" rotWithShape="0">
                    <a:srgbClr val="00FFD4"/>
                  </a:outerShdw>
                </a:effectLst>
                <a:latin typeface="Times New Roman" panose="02020603050405020304" pitchFamily="18" charset="0"/>
                <a:cs typeface="Times New Roman" panose="02020603050405020304" pitchFamily="18" charset="0"/>
              </a:rPr>
              <a:t>Used SAP, MySQL, Excel, and other systems to deliver accurate contractual data to users to update POP (Period of Performance) within the Billings, Collections, and Account Receivables departments.</a:t>
            </a:r>
          </a:p>
          <a:p>
            <a:pPr marL="171450" indent="-171450">
              <a:buFont typeface="Arial" panose="020B0604020202020204" pitchFamily="34" charset="0"/>
              <a:buChar char="•"/>
            </a:pPr>
            <a:r>
              <a:rPr lang="en-US" sz="1200" dirty="0">
                <a:solidFill>
                  <a:srgbClr val="002060"/>
                </a:solidFill>
                <a:effectLst>
                  <a:outerShdw blurRad="38100" dist="635" dir="13620000" algn="ctr" rotWithShape="0">
                    <a:srgbClr val="00FFD4"/>
                  </a:outerShdw>
                </a:effectLst>
                <a:latin typeface="Times New Roman" panose="02020603050405020304" pitchFamily="18" charset="0"/>
                <a:cs typeface="Times New Roman" panose="02020603050405020304" pitchFamily="18" charset="0"/>
              </a:rPr>
              <a:t>Performed reconciliations, technical accounting inquiries, forecasting financial errors for payment information.</a:t>
            </a:r>
          </a:p>
          <a:p>
            <a:pPr marL="171450" indent="-171450">
              <a:buFont typeface="Arial" panose="020B0604020202020204" pitchFamily="34" charset="0"/>
              <a:buChar char="•"/>
            </a:pPr>
            <a:r>
              <a:rPr lang="en-US" sz="1200" dirty="0">
                <a:solidFill>
                  <a:srgbClr val="002060"/>
                </a:solidFill>
                <a:effectLst>
                  <a:outerShdw blurRad="38100" dist="635" dir="13620000" algn="ctr" rotWithShape="0">
                    <a:srgbClr val="00FFD4"/>
                  </a:outerShdw>
                </a:effectLst>
                <a:latin typeface="Times New Roman" panose="02020603050405020304" pitchFamily="18" charset="0"/>
                <a:cs typeface="Times New Roman" panose="02020603050405020304" pitchFamily="18" charset="0"/>
              </a:rPr>
              <a:t>Processed digital payments for clients, contractors, and employees by collecting, consolidating, and analyzing inputs.</a:t>
            </a:r>
          </a:p>
          <a:p>
            <a:pPr marL="171450" indent="-171450">
              <a:buFont typeface="Arial" panose="020B0604020202020204" pitchFamily="34" charset="0"/>
              <a:buChar char="•"/>
            </a:pPr>
            <a:endParaRPr lang="en-US" sz="1200" dirty="0">
              <a:solidFill>
                <a:srgbClr val="002060"/>
              </a:solidFill>
              <a:effectLst>
                <a:outerShdw blurRad="38100" dist="635" dir="13620000" algn="ctr" rotWithShape="0">
                  <a:srgbClr val="00FFD4"/>
                </a:outerShdw>
              </a:effectLst>
              <a:latin typeface="Times New Roman" panose="02020603050405020304" pitchFamily="18" charset="0"/>
              <a:cs typeface="Times New Roman" panose="02020603050405020304" pitchFamily="18" charset="0"/>
            </a:endParaRPr>
          </a:p>
        </p:txBody>
      </p:sp>
      <p:sp>
        <p:nvSpPr>
          <p:cNvPr id="49" name="TextBox 48">
            <a:extLst>
              <a:ext uri="{FF2B5EF4-FFF2-40B4-BE49-F238E27FC236}">
                <a16:creationId xmlns:a16="http://schemas.microsoft.com/office/drawing/2014/main" id="{C67D48E2-3988-9C4B-99DD-B543C25517A8}"/>
              </a:ext>
            </a:extLst>
          </p:cNvPr>
          <p:cNvSpPr txBox="1"/>
          <p:nvPr/>
        </p:nvSpPr>
        <p:spPr>
          <a:xfrm>
            <a:off x="576843" y="10398291"/>
            <a:ext cx="6387373" cy="1200329"/>
          </a:xfrm>
          <a:prstGeom prst="rect">
            <a:avLst/>
          </a:prstGeom>
          <a:noFill/>
        </p:spPr>
        <p:txBody>
          <a:bodyPr wrap="square" rtlCol="0">
            <a:spAutoFit/>
          </a:bodyPr>
          <a:lstStyle/>
          <a:p>
            <a:pPr marL="171450" indent="-171450">
              <a:buFont typeface="Arial" panose="020B0604020202020204" pitchFamily="34" charset="0"/>
              <a:buChar char="•"/>
            </a:pPr>
            <a:r>
              <a:rPr lang="en-US" sz="1200" dirty="0">
                <a:solidFill>
                  <a:srgbClr val="002060"/>
                </a:solidFill>
                <a:effectLst>
                  <a:outerShdw blurRad="38100" dist="635" dir="5400000" algn="ctr" rotWithShape="0">
                    <a:srgbClr val="00FFD4"/>
                  </a:outerShdw>
                </a:effectLst>
                <a:latin typeface="Times New Roman" panose="02020603050405020304" pitchFamily="18" charset="0"/>
                <a:cs typeface="Times New Roman" panose="02020603050405020304" pitchFamily="18" charset="0"/>
              </a:rPr>
              <a:t>Set up media calendars for the department’s Constant Contact e-newsletter to promote the continuing education course offerings</a:t>
            </a:r>
          </a:p>
          <a:p>
            <a:pPr marL="171450" indent="-171450">
              <a:buFont typeface="Arial" panose="020B0604020202020204" pitchFamily="34" charset="0"/>
              <a:buChar char="•"/>
            </a:pPr>
            <a:r>
              <a:rPr lang="en-US" sz="1200" dirty="0">
                <a:solidFill>
                  <a:srgbClr val="002060"/>
                </a:solidFill>
                <a:effectLst>
                  <a:outerShdw blurRad="38100" dist="635" dir="5400000" algn="ctr" rotWithShape="0">
                    <a:srgbClr val="00FFD4"/>
                  </a:outerShdw>
                </a:effectLst>
                <a:latin typeface="Times New Roman" panose="02020603050405020304" pitchFamily="18" charset="0"/>
                <a:cs typeface="Times New Roman" panose="02020603050405020304" pitchFamily="18" charset="0"/>
              </a:rPr>
              <a:t>Worked in tandem with the Lead Marketing Administrator and the marketing department to establish calendar events.</a:t>
            </a:r>
          </a:p>
          <a:p>
            <a:pPr marL="171450" indent="-171450">
              <a:buFont typeface="Arial" panose="020B0604020202020204" pitchFamily="34" charset="0"/>
              <a:buChar char="•"/>
            </a:pPr>
            <a:r>
              <a:rPr lang="en-US" sz="1200" dirty="0">
                <a:solidFill>
                  <a:srgbClr val="002060"/>
                </a:solidFill>
                <a:effectLst>
                  <a:outerShdw blurRad="38100" dist="635" dir="5400000" algn="ctr" rotWithShape="0">
                    <a:srgbClr val="00FFD4"/>
                  </a:outerShdw>
                </a:effectLst>
                <a:latin typeface="Times New Roman" panose="02020603050405020304" pitchFamily="18" charset="0"/>
                <a:cs typeface="Times New Roman" panose="02020603050405020304" pitchFamily="18" charset="0"/>
              </a:rPr>
              <a:t>Identified marketing strategies via social media which resulted in increased email turn out due to marketing funnel implementations. </a:t>
            </a:r>
          </a:p>
        </p:txBody>
      </p:sp>
    </p:spTree>
    <p:extLst>
      <p:ext uri="{BB962C8B-B14F-4D97-AF65-F5344CB8AC3E}">
        <p14:creationId xmlns:p14="http://schemas.microsoft.com/office/powerpoint/2010/main" val="19689502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29789" y="157655"/>
            <a:ext cx="9541609" cy="11929243"/>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42901A1-5AE1-3DCB-7D8D-C77CF7A12848}"/>
              </a:ext>
            </a:extLst>
          </p:cNvPr>
          <p:cNvSpPr txBox="1"/>
          <p:nvPr/>
        </p:nvSpPr>
        <p:spPr>
          <a:xfrm>
            <a:off x="331316" y="-27011"/>
            <a:ext cx="4986917"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BLOG</a:t>
            </a:r>
          </a:p>
        </p:txBody>
      </p:sp>
      <p:sp>
        <p:nvSpPr>
          <p:cNvPr id="3" name="Cube 2">
            <a:extLst>
              <a:ext uri="{FF2B5EF4-FFF2-40B4-BE49-F238E27FC236}">
                <a16:creationId xmlns:a16="http://schemas.microsoft.com/office/drawing/2014/main" id="{C7D7A21F-EFAA-3CF3-B9C5-2F198EF44230}"/>
              </a:ext>
            </a:extLst>
          </p:cNvPr>
          <p:cNvSpPr/>
          <p:nvPr/>
        </p:nvSpPr>
        <p:spPr>
          <a:xfrm flipH="1">
            <a:off x="331316" y="537778"/>
            <a:ext cx="2743200"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ube 12">
            <a:extLst>
              <a:ext uri="{FF2B5EF4-FFF2-40B4-BE49-F238E27FC236}">
                <a16:creationId xmlns:a16="http://schemas.microsoft.com/office/drawing/2014/main" id="{FFDFE5F4-9F3D-1C50-3A6F-5AB166FD8EC4}"/>
              </a:ext>
            </a:extLst>
          </p:cNvPr>
          <p:cNvSpPr/>
          <p:nvPr/>
        </p:nvSpPr>
        <p:spPr>
          <a:xfrm flipH="1">
            <a:off x="331316" y="4038600"/>
            <a:ext cx="2743200"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ube 13">
            <a:extLst>
              <a:ext uri="{FF2B5EF4-FFF2-40B4-BE49-F238E27FC236}">
                <a16:creationId xmlns:a16="http://schemas.microsoft.com/office/drawing/2014/main" id="{088AC025-04F4-13D3-333C-6427335E869B}"/>
              </a:ext>
            </a:extLst>
          </p:cNvPr>
          <p:cNvSpPr/>
          <p:nvPr/>
        </p:nvSpPr>
        <p:spPr>
          <a:xfrm flipH="1">
            <a:off x="331316" y="7539423"/>
            <a:ext cx="2743200"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ube 14">
            <a:extLst>
              <a:ext uri="{FF2B5EF4-FFF2-40B4-BE49-F238E27FC236}">
                <a16:creationId xmlns:a16="http://schemas.microsoft.com/office/drawing/2014/main" id="{7E85D6DC-BDD5-4FF6-65A5-A01E493B909B}"/>
              </a:ext>
            </a:extLst>
          </p:cNvPr>
          <p:cNvSpPr/>
          <p:nvPr/>
        </p:nvSpPr>
        <p:spPr>
          <a:xfrm flipH="1">
            <a:off x="3261740" y="540170"/>
            <a:ext cx="5893841"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ube 15">
            <a:extLst>
              <a:ext uri="{FF2B5EF4-FFF2-40B4-BE49-F238E27FC236}">
                <a16:creationId xmlns:a16="http://schemas.microsoft.com/office/drawing/2014/main" id="{10901CFA-546B-7B1B-952E-807935E3915D}"/>
              </a:ext>
            </a:extLst>
          </p:cNvPr>
          <p:cNvSpPr/>
          <p:nvPr/>
        </p:nvSpPr>
        <p:spPr>
          <a:xfrm flipH="1">
            <a:off x="3261742" y="4038600"/>
            <a:ext cx="5893841"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ube 16">
            <a:extLst>
              <a:ext uri="{FF2B5EF4-FFF2-40B4-BE49-F238E27FC236}">
                <a16:creationId xmlns:a16="http://schemas.microsoft.com/office/drawing/2014/main" id="{441C7E83-4D63-5E12-76CB-595CCB241D3A}"/>
              </a:ext>
            </a:extLst>
          </p:cNvPr>
          <p:cNvSpPr/>
          <p:nvPr/>
        </p:nvSpPr>
        <p:spPr>
          <a:xfrm flipH="1">
            <a:off x="3261741" y="7539423"/>
            <a:ext cx="5893841"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ube 17">
            <a:extLst>
              <a:ext uri="{FF2B5EF4-FFF2-40B4-BE49-F238E27FC236}">
                <a16:creationId xmlns:a16="http://schemas.microsoft.com/office/drawing/2014/main" id="{DBDEA499-0E74-8C17-05EC-030F68D0E73D}"/>
              </a:ext>
            </a:extLst>
          </p:cNvPr>
          <p:cNvSpPr/>
          <p:nvPr/>
        </p:nvSpPr>
        <p:spPr>
          <a:xfrm flipH="1">
            <a:off x="7964819" y="2134118"/>
            <a:ext cx="1017114" cy="1017114"/>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ube 18">
            <a:extLst>
              <a:ext uri="{FF2B5EF4-FFF2-40B4-BE49-F238E27FC236}">
                <a16:creationId xmlns:a16="http://schemas.microsoft.com/office/drawing/2014/main" id="{1F37DBFE-37D7-8A67-CC6D-74B8A7F412C1}"/>
              </a:ext>
            </a:extLst>
          </p:cNvPr>
          <p:cNvSpPr/>
          <p:nvPr/>
        </p:nvSpPr>
        <p:spPr>
          <a:xfrm flipH="1">
            <a:off x="7964819" y="5634941"/>
            <a:ext cx="1017114" cy="1017114"/>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ube 19">
            <a:extLst>
              <a:ext uri="{FF2B5EF4-FFF2-40B4-BE49-F238E27FC236}">
                <a16:creationId xmlns:a16="http://schemas.microsoft.com/office/drawing/2014/main" id="{1671E29F-D53F-C3E6-E4CE-DAEC58799924}"/>
              </a:ext>
            </a:extLst>
          </p:cNvPr>
          <p:cNvSpPr/>
          <p:nvPr/>
        </p:nvSpPr>
        <p:spPr>
          <a:xfrm flipH="1">
            <a:off x="7964819" y="9092643"/>
            <a:ext cx="1017114" cy="1017114"/>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E90D903-8A24-2819-A8A8-1E1C025CC1C0}"/>
              </a:ext>
            </a:extLst>
          </p:cNvPr>
          <p:cNvSpPr txBox="1"/>
          <p:nvPr/>
        </p:nvSpPr>
        <p:spPr>
          <a:xfrm>
            <a:off x="534979" y="3870897"/>
            <a:ext cx="1230321" cy="307777"/>
          </a:xfrm>
          <a:prstGeom prst="rect">
            <a:avLst/>
          </a:prstGeom>
          <a:noFill/>
        </p:spPr>
        <p:txBody>
          <a:bodyPr wrap="square" rtlCol="0">
            <a:spAutoFit/>
          </a:bodyPr>
          <a:lstStyle/>
          <a:p>
            <a:pPr algn="ctr"/>
            <a:r>
              <a:rPr lang="en-US" sz="1400" b="1" dirty="0">
                <a:solidFill>
                  <a:srgbClr val="002060"/>
                </a:solidFill>
                <a:latin typeface="Felix Titling" panose="020F0502020204030204" pitchFamily="34" charset="0"/>
                <a:cs typeface="Felix Titling" panose="020F0502020204030204" pitchFamily="34" charset="0"/>
              </a:rPr>
              <a:t>Coding </a:t>
            </a:r>
          </a:p>
        </p:txBody>
      </p:sp>
      <p:sp>
        <p:nvSpPr>
          <p:cNvPr id="22" name="TextBox 21">
            <a:extLst>
              <a:ext uri="{FF2B5EF4-FFF2-40B4-BE49-F238E27FC236}">
                <a16:creationId xmlns:a16="http://schemas.microsoft.com/office/drawing/2014/main" id="{9E58A926-AF16-898F-ABB2-3C05D405F18B}"/>
              </a:ext>
            </a:extLst>
          </p:cNvPr>
          <p:cNvSpPr txBox="1"/>
          <p:nvPr/>
        </p:nvSpPr>
        <p:spPr>
          <a:xfrm>
            <a:off x="534979" y="7385533"/>
            <a:ext cx="1484321" cy="307777"/>
          </a:xfrm>
          <a:prstGeom prst="rect">
            <a:avLst/>
          </a:prstGeom>
          <a:noFill/>
        </p:spPr>
        <p:txBody>
          <a:bodyPr wrap="square" rtlCol="0">
            <a:spAutoFit/>
          </a:bodyPr>
          <a:lstStyle/>
          <a:p>
            <a:pPr algn="ctr"/>
            <a:r>
              <a:rPr lang="en-US" sz="1400" b="1" dirty="0">
                <a:solidFill>
                  <a:srgbClr val="002060"/>
                </a:solidFill>
                <a:latin typeface="Felix Titling" panose="020F0502020204030204" pitchFamily="34" charset="0"/>
                <a:cs typeface="Felix Titling" panose="020F0502020204030204" pitchFamily="34" charset="0"/>
              </a:rPr>
              <a:t>Philosophy</a:t>
            </a:r>
          </a:p>
        </p:txBody>
      </p:sp>
      <p:sp>
        <p:nvSpPr>
          <p:cNvPr id="23" name="TextBox 22">
            <a:extLst>
              <a:ext uri="{FF2B5EF4-FFF2-40B4-BE49-F238E27FC236}">
                <a16:creationId xmlns:a16="http://schemas.microsoft.com/office/drawing/2014/main" id="{40590DC9-76C8-2ECE-7F6A-6B8A6FF3EBC4}"/>
              </a:ext>
            </a:extLst>
          </p:cNvPr>
          <p:cNvSpPr txBox="1"/>
          <p:nvPr/>
        </p:nvSpPr>
        <p:spPr>
          <a:xfrm>
            <a:off x="472595" y="373098"/>
            <a:ext cx="1230321" cy="307777"/>
          </a:xfrm>
          <a:prstGeom prst="rect">
            <a:avLst/>
          </a:prstGeom>
          <a:noFill/>
        </p:spPr>
        <p:txBody>
          <a:bodyPr wrap="square" rtlCol="0">
            <a:spAutoFit/>
          </a:bodyPr>
          <a:lstStyle/>
          <a:p>
            <a:pPr algn="ctr"/>
            <a:r>
              <a:rPr lang="en-US" sz="1400" b="1" dirty="0">
                <a:solidFill>
                  <a:srgbClr val="002060"/>
                </a:solidFill>
                <a:latin typeface="Felix Titling" panose="020F0502020204030204" pitchFamily="34" charset="0"/>
                <a:cs typeface="Felix Titling" panose="020F0502020204030204" pitchFamily="34" charset="0"/>
              </a:rPr>
              <a:t>Coding </a:t>
            </a:r>
          </a:p>
        </p:txBody>
      </p:sp>
    </p:spTree>
    <p:extLst>
      <p:ext uri="{BB962C8B-B14F-4D97-AF65-F5344CB8AC3E}">
        <p14:creationId xmlns:p14="http://schemas.microsoft.com/office/powerpoint/2010/main" val="4257416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29789" y="157655"/>
            <a:ext cx="9541609" cy="11929243"/>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42901A1-5AE1-3DCB-7D8D-C77CF7A12848}"/>
              </a:ext>
            </a:extLst>
          </p:cNvPr>
          <p:cNvSpPr txBox="1"/>
          <p:nvPr/>
        </p:nvSpPr>
        <p:spPr>
          <a:xfrm>
            <a:off x="331316" y="-27011"/>
            <a:ext cx="4986917"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Vlog</a:t>
            </a:r>
          </a:p>
        </p:txBody>
      </p:sp>
      <p:sp>
        <p:nvSpPr>
          <p:cNvPr id="3" name="Cube 2">
            <a:extLst>
              <a:ext uri="{FF2B5EF4-FFF2-40B4-BE49-F238E27FC236}">
                <a16:creationId xmlns:a16="http://schemas.microsoft.com/office/drawing/2014/main" id="{BE82EDB0-C887-ED56-83AA-B0C5981B23BA}"/>
              </a:ext>
            </a:extLst>
          </p:cNvPr>
          <p:cNvSpPr/>
          <p:nvPr/>
        </p:nvSpPr>
        <p:spPr>
          <a:xfrm flipH="1">
            <a:off x="331316" y="537778"/>
            <a:ext cx="2743200"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ube 6">
            <a:extLst>
              <a:ext uri="{FF2B5EF4-FFF2-40B4-BE49-F238E27FC236}">
                <a16:creationId xmlns:a16="http://schemas.microsoft.com/office/drawing/2014/main" id="{A52AE1B7-9AC1-2D80-DFAB-B5D6AAF97E72}"/>
              </a:ext>
            </a:extLst>
          </p:cNvPr>
          <p:cNvSpPr/>
          <p:nvPr/>
        </p:nvSpPr>
        <p:spPr>
          <a:xfrm flipH="1">
            <a:off x="331316" y="4038600"/>
            <a:ext cx="2743200"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ube 7">
            <a:extLst>
              <a:ext uri="{FF2B5EF4-FFF2-40B4-BE49-F238E27FC236}">
                <a16:creationId xmlns:a16="http://schemas.microsoft.com/office/drawing/2014/main" id="{B5F2626E-C5A4-26DF-259B-FB7E470399FA}"/>
              </a:ext>
            </a:extLst>
          </p:cNvPr>
          <p:cNvSpPr/>
          <p:nvPr/>
        </p:nvSpPr>
        <p:spPr>
          <a:xfrm flipH="1">
            <a:off x="331316" y="7539423"/>
            <a:ext cx="2743200"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ube 8">
            <a:extLst>
              <a:ext uri="{FF2B5EF4-FFF2-40B4-BE49-F238E27FC236}">
                <a16:creationId xmlns:a16="http://schemas.microsoft.com/office/drawing/2014/main" id="{A0AF38F8-8EF0-39D9-85EC-E7295C74404A}"/>
              </a:ext>
            </a:extLst>
          </p:cNvPr>
          <p:cNvSpPr/>
          <p:nvPr/>
        </p:nvSpPr>
        <p:spPr>
          <a:xfrm flipH="1">
            <a:off x="3261740" y="540170"/>
            <a:ext cx="5893841"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ube 9">
            <a:extLst>
              <a:ext uri="{FF2B5EF4-FFF2-40B4-BE49-F238E27FC236}">
                <a16:creationId xmlns:a16="http://schemas.microsoft.com/office/drawing/2014/main" id="{2A1DFFFA-715D-4E62-5259-2DDC70688714}"/>
              </a:ext>
            </a:extLst>
          </p:cNvPr>
          <p:cNvSpPr/>
          <p:nvPr/>
        </p:nvSpPr>
        <p:spPr>
          <a:xfrm flipH="1">
            <a:off x="3261742" y="4038600"/>
            <a:ext cx="5893841"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ube 10">
            <a:extLst>
              <a:ext uri="{FF2B5EF4-FFF2-40B4-BE49-F238E27FC236}">
                <a16:creationId xmlns:a16="http://schemas.microsoft.com/office/drawing/2014/main" id="{1829874D-A740-C05C-AEEE-8442A7542EE5}"/>
              </a:ext>
            </a:extLst>
          </p:cNvPr>
          <p:cNvSpPr/>
          <p:nvPr/>
        </p:nvSpPr>
        <p:spPr>
          <a:xfrm flipH="1">
            <a:off x="3261741" y="7539423"/>
            <a:ext cx="5893841"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ube 11">
            <a:extLst>
              <a:ext uri="{FF2B5EF4-FFF2-40B4-BE49-F238E27FC236}">
                <a16:creationId xmlns:a16="http://schemas.microsoft.com/office/drawing/2014/main" id="{CEAD7A7C-228D-8F40-C7D9-603D3AD3B664}"/>
              </a:ext>
            </a:extLst>
          </p:cNvPr>
          <p:cNvSpPr/>
          <p:nvPr/>
        </p:nvSpPr>
        <p:spPr>
          <a:xfrm flipH="1">
            <a:off x="7964819" y="2134118"/>
            <a:ext cx="1017114" cy="1017114"/>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ube 12">
            <a:extLst>
              <a:ext uri="{FF2B5EF4-FFF2-40B4-BE49-F238E27FC236}">
                <a16:creationId xmlns:a16="http://schemas.microsoft.com/office/drawing/2014/main" id="{D2E74103-584F-8468-2CC0-34C34E5521A5}"/>
              </a:ext>
            </a:extLst>
          </p:cNvPr>
          <p:cNvSpPr/>
          <p:nvPr/>
        </p:nvSpPr>
        <p:spPr>
          <a:xfrm flipH="1">
            <a:off x="7964819" y="5634941"/>
            <a:ext cx="1017114" cy="1017114"/>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ube 13">
            <a:extLst>
              <a:ext uri="{FF2B5EF4-FFF2-40B4-BE49-F238E27FC236}">
                <a16:creationId xmlns:a16="http://schemas.microsoft.com/office/drawing/2014/main" id="{BAD751F2-0C45-9387-CC26-E01F14C44199}"/>
              </a:ext>
            </a:extLst>
          </p:cNvPr>
          <p:cNvSpPr/>
          <p:nvPr/>
        </p:nvSpPr>
        <p:spPr>
          <a:xfrm flipH="1">
            <a:off x="7964819" y="9092643"/>
            <a:ext cx="1017114" cy="1017114"/>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2D67C62A-89BB-0C41-73F0-EC6D3A8DEBB9}"/>
              </a:ext>
            </a:extLst>
          </p:cNvPr>
          <p:cNvSpPr txBox="1"/>
          <p:nvPr/>
        </p:nvSpPr>
        <p:spPr>
          <a:xfrm>
            <a:off x="534979" y="383889"/>
            <a:ext cx="1230321" cy="307777"/>
          </a:xfrm>
          <a:prstGeom prst="rect">
            <a:avLst/>
          </a:prstGeom>
          <a:noFill/>
        </p:spPr>
        <p:txBody>
          <a:bodyPr wrap="square" rtlCol="0">
            <a:spAutoFit/>
          </a:bodyPr>
          <a:lstStyle/>
          <a:p>
            <a:pPr algn="ctr"/>
            <a:r>
              <a:rPr lang="en-US" sz="1400" b="1" dirty="0">
                <a:solidFill>
                  <a:srgbClr val="002060"/>
                </a:solidFill>
                <a:latin typeface="Felix Titling" panose="020F0502020204030204" pitchFamily="34" charset="0"/>
                <a:cs typeface="Felix Titling" panose="020F0502020204030204" pitchFamily="34" charset="0"/>
              </a:rPr>
              <a:t>Personal</a:t>
            </a:r>
          </a:p>
        </p:txBody>
      </p:sp>
      <p:sp>
        <p:nvSpPr>
          <p:cNvPr id="16" name="TextBox 15">
            <a:extLst>
              <a:ext uri="{FF2B5EF4-FFF2-40B4-BE49-F238E27FC236}">
                <a16:creationId xmlns:a16="http://schemas.microsoft.com/office/drawing/2014/main" id="{EA80D40A-9D0C-3710-6A8B-2795341C5AA8}"/>
              </a:ext>
            </a:extLst>
          </p:cNvPr>
          <p:cNvSpPr txBox="1"/>
          <p:nvPr/>
        </p:nvSpPr>
        <p:spPr>
          <a:xfrm>
            <a:off x="534979" y="3870897"/>
            <a:ext cx="1230321" cy="307777"/>
          </a:xfrm>
          <a:prstGeom prst="rect">
            <a:avLst/>
          </a:prstGeom>
          <a:noFill/>
        </p:spPr>
        <p:txBody>
          <a:bodyPr wrap="square" rtlCol="0">
            <a:spAutoFit/>
          </a:bodyPr>
          <a:lstStyle/>
          <a:p>
            <a:pPr algn="ctr"/>
            <a:r>
              <a:rPr lang="en-US" sz="1400" b="1" dirty="0">
                <a:solidFill>
                  <a:srgbClr val="002060"/>
                </a:solidFill>
                <a:latin typeface="Felix Titling" panose="020F0502020204030204" pitchFamily="34" charset="0"/>
                <a:cs typeface="Felix Titling" panose="020F0502020204030204" pitchFamily="34" charset="0"/>
              </a:rPr>
              <a:t>Coding </a:t>
            </a:r>
          </a:p>
        </p:txBody>
      </p:sp>
      <p:sp>
        <p:nvSpPr>
          <p:cNvPr id="17" name="TextBox 16">
            <a:extLst>
              <a:ext uri="{FF2B5EF4-FFF2-40B4-BE49-F238E27FC236}">
                <a16:creationId xmlns:a16="http://schemas.microsoft.com/office/drawing/2014/main" id="{328E7832-33DD-2FE0-468A-E944B757D0D2}"/>
              </a:ext>
            </a:extLst>
          </p:cNvPr>
          <p:cNvSpPr txBox="1"/>
          <p:nvPr/>
        </p:nvSpPr>
        <p:spPr>
          <a:xfrm>
            <a:off x="534979" y="7385533"/>
            <a:ext cx="1522421" cy="307777"/>
          </a:xfrm>
          <a:prstGeom prst="rect">
            <a:avLst/>
          </a:prstGeom>
          <a:noFill/>
        </p:spPr>
        <p:txBody>
          <a:bodyPr wrap="square" rtlCol="0">
            <a:spAutoFit/>
          </a:bodyPr>
          <a:lstStyle/>
          <a:p>
            <a:pPr algn="ctr"/>
            <a:r>
              <a:rPr lang="en-US" sz="1400" b="1" dirty="0">
                <a:solidFill>
                  <a:srgbClr val="002060"/>
                </a:solidFill>
                <a:latin typeface="Felix Titling" panose="020F0502020204030204" pitchFamily="34" charset="0"/>
                <a:cs typeface="Felix Titling" panose="020F0502020204030204" pitchFamily="34" charset="0"/>
              </a:rPr>
              <a:t>Philosophy</a:t>
            </a:r>
          </a:p>
        </p:txBody>
      </p:sp>
      <p:sp>
        <p:nvSpPr>
          <p:cNvPr id="18" name="TextBox 17">
            <a:extLst>
              <a:ext uri="{FF2B5EF4-FFF2-40B4-BE49-F238E27FC236}">
                <a16:creationId xmlns:a16="http://schemas.microsoft.com/office/drawing/2014/main" id="{173FFFC5-7B94-6C5A-CFFA-905860A5991E}"/>
              </a:ext>
            </a:extLst>
          </p:cNvPr>
          <p:cNvSpPr txBox="1"/>
          <p:nvPr/>
        </p:nvSpPr>
        <p:spPr>
          <a:xfrm>
            <a:off x="1166003" y="342321"/>
            <a:ext cx="1230321" cy="369332"/>
          </a:xfrm>
          <a:prstGeom prst="rect">
            <a:avLst/>
          </a:prstGeom>
          <a:noFill/>
        </p:spPr>
        <p:txBody>
          <a:bodyPr wrap="square" rtlCol="0">
            <a:spAutoFit/>
          </a:bodyPr>
          <a:lstStyle/>
          <a:p>
            <a:pPr algn="ctr"/>
            <a:r>
              <a:rPr lang="el-GR" dirty="0">
                <a:solidFill>
                  <a:srgbClr val="002060"/>
                </a:solidFill>
                <a:latin typeface="Times" pitchFamily="2" charset="0"/>
                <a:cs typeface="Felix Titling" panose="020F0502020204030204" pitchFamily="34" charset="0"/>
              </a:rPr>
              <a:t>Δ</a:t>
            </a:r>
            <a:endParaRPr lang="en-US" sz="1200" dirty="0">
              <a:solidFill>
                <a:srgbClr val="002060"/>
              </a:solidFill>
              <a:latin typeface="Times" pitchFamily="2" charset="0"/>
              <a:cs typeface="Felix Titling" panose="020F0502020204030204" pitchFamily="34" charset="0"/>
            </a:endParaRPr>
          </a:p>
        </p:txBody>
      </p:sp>
      <p:sp>
        <p:nvSpPr>
          <p:cNvPr id="19" name="TextBox 18">
            <a:extLst>
              <a:ext uri="{FF2B5EF4-FFF2-40B4-BE49-F238E27FC236}">
                <a16:creationId xmlns:a16="http://schemas.microsoft.com/office/drawing/2014/main" id="{FCEFAD84-94BB-4550-01F0-1CE889A44422}"/>
              </a:ext>
            </a:extLst>
          </p:cNvPr>
          <p:cNvSpPr txBox="1"/>
          <p:nvPr/>
        </p:nvSpPr>
        <p:spPr>
          <a:xfrm>
            <a:off x="1139001" y="3838605"/>
            <a:ext cx="1230321" cy="369332"/>
          </a:xfrm>
          <a:prstGeom prst="rect">
            <a:avLst/>
          </a:prstGeom>
          <a:noFill/>
        </p:spPr>
        <p:txBody>
          <a:bodyPr wrap="square" rtlCol="0">
            <a:spAutoFit/>
          </a:bodyPr>
          <a:lstStyle/>
          <a:p>
            <a:pPr algn="ctr"/>
            <a:r>
              <a:rPr lang="el-GR" dirty="0">
                <a:solidFill>
                  <a:srgbClr val="002060"/>
                </a:solidFill>
                <a:latin typeface="Times" pitchFamily="2" charset="0"/>
                <a:cs typeface="Felix Titling" panose="020F0502020204030204" pitchFamily="34" charset="0"/>
              </a:rPr>
              <a:t>Δ</a:t>
            </a:r>
            <a:endParaRPr lang="en-US" sz="1200" dirty="0">
              <a:solidFill>
                <a:srgbClr val="002060"/>
              </a:solidFill>
              <a:latin typeface="Times" pitchFamily="2" charset="0"/>
              <a:cs typeface="Felix Titling" panose="020F0502020204030204" pitchFamily="34" charset="0"/>
            </a:endParaRPr>
          </a:p>
        </p:txBody>
      </p:sp>
      <p:sp>
        <p:nvSpPr>
          <p:cNvPr id="21" name="TextBox 20">
            <a:extLst>
              <a:ext uri="{FF2B5EF4-FFF2-40B4-BE49-F238E27FC236}">
                <a16:creationId xmlns:a16="http://schemas.microsoft.com/office/drawing/2014/main" id="{0F69B8DE-CCD3-C7E9-F0A1-A1FF9EA20CA9}"/>
              </a:ext>
            </a:extLst>
          </p:cNvPr>
          <p:cNvSpPr txBox="1"/>
          <p:nvPr/>
        </p:nvSpPr>
        <p:spPr>
          <a:xfrm>
            <a:off x="1405658" y="7340942"/>
            <a:ext cx="1230321" cy="369332"/>
          </a:xfrm>
          <a:prstGeom prst="rect">
            <a:avLst/>
          </a:prstGeom>
          <a:noFill/>
        </p:spPr>
        <p:txBody>
          <a:bodyPr wrap="square" rtlCol="0">
            <a:spAutoFit/>
          </a:bodyPr>
          <a:lstStyle/>
          <a:p>
            <a:pPr algn="ctr"/>
            <a:r>
              <a:rPr lang="el-GR" dirty="0">
                <a:solidFill>
                  <a:srgbClr val="002060"/>
                </a:solidFill>
                <a:latin typeface="Times" pitchFamily="2" charset="0"/>
                <a:cs typeface="Felix Titling" panose="020F0502020204030204" pitchFamily="34" charset="0"/>
              </a:rPr>
              <a:t>Δ</a:t>
            </a:r>
            <a:endParaRPr lang="en-US" sz="1200" dirty="0">
              <a:solidFill>
                <a:srgbClr val="002060"/>
              </a:solidFill>
              <a:latin typeface="Times" pitchFamily="2" charset="0"/>
              <a:cs typeface="Felix Titling" panose="020F0502020204030204" pitchFamily="34" charset="0"/>
            </a:endParaRPr>
          </a:p>
        </p:txBody>
      </p:sp>
    </p:spTree>
    <p:extLst>
      <p:ext uri="{BB962C8B-B14F-4D97-AF65-F5344CB8AC3E}">
        <p14:creationId xmlns:p14="http://schemas.microsoft.com/office/powerpoint/2010/main" val="12693848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29789" y="157655"/>
            <a:ext cx="9541609" cy="11929243"/>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42901A1-5AE1-3DCB-7D8D-C77CF7A12848}"/>
              </a:ext>
            </a:extLst>
          </p:cNvPr>
          <p:cNvSpPr txBox="1"/>
          <p:nvPr/>
        </p:nvSpPr>
        <p:spPr>
          <a:xfrm>
            <a:off x="331316" y="-27011"/>
            <a:ext cx="4986917"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BLOG</a:t>
            </a:r>
          </a:p>
        </p:txBody>
      </p:sp>
      <p:sp>
        <p:nvSpPr>
          <p:cNvPr id="3" name="Cube 2">
            <a:extLst>
              <a:ext uri="{FF2B5EF4-FFF2-40B4-BE49-F238E27FC236}">
                <a16:creationId xmlns:a16="http://schemas.microsoft.com/office/drawing/2014/main" id="{C7D7A21F-EFAA-3CF3-B9C5-2F198EF44230}"/>
              </a:ext>
            </a:extLst>
          </p:cNvPr>
          <p:cNvSpPr/>
          <p:nvPr/>
        </p:nvSpPr>
        <p:spPr>
          <a:xfrm flipH="1">
            <a:off x="331316" y="537778"/>
            <a:ext cx="2743200"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ube 12">
            <a:extLst>
              <a:ext uri="{FF2B5EF4-FFF2-40B4-BE49-F238E27FC236}">
                <a16:creationId xmlns:a16="http://schemas.microsoft.com/office/drawing/2014/main" id="{FFDFE5F4-9F3D-1C50-3A6F-5AB166FD8EC4}"/>
              </a:ext>
            </a:extLst>
          </p:cNvPr>
          <p:cNvSpPr/>
          <p:nvPr/>
        </p:nvSpPr>
        <p:spPr>
          <a:xfrm flipH="1">
            <a:off x="331316" y="4038600"/>
            <a:ext cx="2743200"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ube 13">
            <a:extLst>
              <a:ext uri="{FF2B5EF4-FFF2-40B4-BE49-F238E27FC236}">
                <a16:creationId xmlns:a16="http://schemas.microsoft.com/office/drawing/2014/main" id="{088AC025-04F4-13D3-333C-6427335E869B}"/>
              </a:ext>
            </a:extLst>
          </p:cNvPr>
          <p:cNvSpPr/>
          <p:nvPr/>
        </p:nvSpPr>
        <p:spPr>
          <a:xfrm flipH="1">
            <a:off x="331316" y="7539423"/>
            <a:ext cx="2743200"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ube 14">
            <a:extLst>
              <a:ext uri="{FF2B5EF4-FFF2-40B4-BE49-F238E27FC236}">
                <a16:creationId xmlns:a16="http://schemas.microsoft.com/office/drawing/2014/main" id="{7E85D6DC-BDD5-4FF6-65A5-A01E493B909B}"/>
              </a:ext>
            </a:extLst>
          </p:cNvPr>
          <p:cNvSpPr/>
          <p:nvPr/>
        </p:nvSpPr>
        <p:spPr>
          <a:xfrm flipH="1">
            <a:off x="3261740" y="540170"/>
            <a:ext cx="5893841"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ube 15">
            <a:extLst>
              <a:ext uri="{FF2B5EF4-FFF2-40B4-BE49-F238E27FC236}">
                <a16:creationId xmlns:a16="http://schemas.microsoft.com/office/drawing/2014/main" id="{10901CFA-546B-7B1B-952E-807935E3915D}"/>
              </a:ext>
            </a:extLst>
          </p:cNvPr>
          <p:cNvSpPr/>
          <p:nvPr/>
        </p:nvSpPr>
        <p:spPr>
          <a:xfrm flipH="1">
            <a:off x="3261742" y="4038600"/>
            <a:ext cx="5893841"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ube 16">
            <a:extLst>
              <a:ext uri="{FF2B5EF4-FFF2-40B4-BE49-F238E27FC236}">
                <a16:creationId xmlns:a16="http://schemas.microsoft.com/office/drawing/2014/main" id="{441C7E83-4D63-5E12-76CB-595CCB241D3A}"/>
              </a:ext>
            </a:extLst>
          </p:cNvPr>
          <p:cNvSpPr/>
          <p:nvPr/>
        </p:nvSpPr>
        <p:spPr>
          <a:xfrm flipH="1">
            <a:off x="3261741" y="7539423"/>
            <a:ext cx="5893841" cy="2743200"/>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ube 17">
            <a:extLst>
              <a:ext uri="{FF2B5EF4-FFF2-40B4-BE49-F238E27FC236}">
                <a16:creationId xmlns:a16="http://schemas.microsoft.com/office/drawing/2014/main" id="{DBDEA499-0E74-8C17-05EC-030F68D0E73D}"/>
              </a:ext>
            </a:extLst>
          </p:cNvPr>
          <p:cNvSpPr/>
          <p:nvPr/>
        </p:nvSpPr>
        <p:spPr>
          <a:xfrm flipH="1">
            <a:off x="7964819" y="2134118"/>
            <a:ext cx="1017114" cy="1017114"/>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ube 18">
            <a:extLst>
              <a:ext uri="{FF2B5EF4-FFF2-40B4-BE49-F238E27FC236}">
                <a16:creationId xmlns:a16="http://schemas.microsoft.com/office/drawing/2014/main" id="{1F37DBFE-37D7-8A67-CC6D-74B8A7F412C1}"/>
              </a:ext>
            </a:extLst>
          </p:cNvPr>
          <p:cNvSpPr/>
          <p:nvPr/>
        </p:nvSpPr>
        <p:spPr>
          <a:xfrm flipH="1">
            <a:off x="7964819" y="5634941"/>
            <a:ext cx="1017114" cy="1017114"/>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ube 19">
            <a:extLst>
              <a:ext uri="{FF2B5EF4-FFF2-40B4-BE49-F238E27FC236}">
                <a16:creationId xmlns:a16="http://schemas.microsoft.com/office/drawing/2014/main" id="{1671E29F-D53F-C3E6-E4CE-DAEC58799924}"/>
              </a:ext>
            </a:extLst>
          </p:cNvPr>
          <p:cNvSpPr/>
          <p:nvPr/>
        </p:nvSpPr>
        <p:spPr>
          <a:xfrm flipH="1">
            <a:off x="7964819" y="9092643"/>
            <a:ext cx="1017114" cy="1017114"/>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E90D903-8A24-2819-A8A8-1E1C025CC1C0}"/>
              </a:ext>
            </a:extLst>
          </p:cNvPr>
          <p:cNvSpPr txBox="1"/>
          <p:nvPr/>
        </p:nvSpPr>
        <p:spPr>
          <a:xfrm>
            <a:off x="534979" y="3870897"/>
            <a:ext cx="1230321" cy="307777"/>
          </a:xfrm>
          <a:prstGeom prst="rect">
            <a:avLst/>
          </a:prstGeom>
          <a:noFill/>
        </p:spPr>
        <p:txBody>
          <a:bodyPr wrap="square" rtlCol="0">
            <a:spAutoFit/>
          </a:bodyPr>
          <a:lstStyle/>
          <a:p>
            <a:pPr algn="ctr"/>
            <a:r>
              <a:rPr lang="en-US" sz="1400" b="1" dirty="0">
                <a:solidFill>
                  <a:srgbClr val="002060"/>
                </a:solidFill>
                <a:latin typeface="Felix Titling" panose="020F0502020204030204" pitchFamily="34" charset="0"/>
                <a:cs typeface="Felix Titling" panose="020F0502020204030204" pitchFamily="34" charset="0"/>
              </a:rPr>
              <a:t>Coding </a:t>
            </a:r>
          </a:p>
        </p:txBody>
      </p:sp>
      <p:sp>
        <p:nvSpPr>
          <p:cNvPr id="22" name="TextBox 21">
            <a:extLst>
              <a:ext uri="{FF2B5EF4-FFF2-40B4-BE49-F238E27FC236}">
                <a16:creationId xmlns:a16="http://schemas.microsoft.com/office/drawing/2014/main" id="{9E58A926-AF16-898F-ABB2-3C05D405F18B}"/>
              </a:ext>
            </a:extLst>
          </p:cNvPr>
          <p:cNvSpPr txBox="1"/>
          <p:nvPr/>
        </p:nvSpPr>
        <p:spPr>
          <a:xfrm>
            <a:off x="534979" y="7385533"/>
            <a:ext cx="1484321" cy="307777"/>
          </a:xfrm>
          <a:prstGeom prst="rect">
            <a:avLst/>
          </a:prstGeom>
          <a:noFill/>
        </p:spPr>
        <p:txBody>
          <a:bodyPr wrap="square" rtlCol="0">
            <a:spAutoFit/>
          </a:bodyPr>
          <a:lstStyle/>
          <a:p>
            <a:pPr algn="ctr"/>
            <a:r>
              <a:rPr lang="en-US" sz="1400" b="1" dirty="0">
                <a:solidFill>
                  <a:srgbClr val="002060"/>
                </a:solidFill>
                <a:latin typeface="Felix Titling" panose="020F0502020204030204" pitchFamily="34" charset="0"/>
                <a:cs typeface="Felix Titling" panose="020F0502020204030204" pitchFamily="34" charset="0"/>
              </a:rPr>
              <a:t>Philosophy</a:t>
            </a:r>
          </a:p>
        </p:txBody>
      </p:sp>
      <p:sp>
        <p:nvSpPr>
          <p:cNvPr id="23" name="TextBox 22">
            <a:extLst>
              <a:ext uri="{FF2B5EF4-FFF2-40B4-BE49-F238E27FC236}">
                <a16:creationId xmlns:a16="http://schemas.microsoft.com/office/drawing/2014/main" id="{40590DC9-76C8-2ECE-7F6A-6B8A6FF3EBC4}"/>
              </a:ext>
            </a:extLst>
          </p:cNvPr>
          <p:cNvSpPr txBox="1"/>
          <p:nvPr/>
        </p:nvSpPr>
        <p:spPr>
          <a:xfrm>
            <a:off x="472595" y="373098"/>
            <a:ext cx="1230321" cy="307777"/>
          </a:xfrm>
          <a:prstGeom prst="rect">
            <a:avLst/>
          </a:prstGeom>
          <a:noFill/>
        </p:spPr>
        <p:txBody>
          <a:bodyPr wrap="square" rtlCol="0">
            <a:spAutoFit/>
          </a:bodyPr>
          <a:lstStyle/>
          <a:p>
            <a:pPr algn="ctr"/>
            <a:r>
              <a:rPr lang="en-US" sz="1400" b="1" dirty="0">
                <a:solidFill>
                  <a:srgbClr val="002060"/>
                </a:solidFill>
                <a:latin typeface="Felix Titling" panose="020F0502020204030204" pitchFamily="34" charset="0"/>
                <a:cs typeface="Felix Titling" panose="020F0502020204030204" pitchFamily="34" charset="0"/>
              </a:rPr>
              <a:t>Coding </a:t>
            </a:r>
          </a:p>
        </p:txBody>
      </p:sp>
    </p:spTree>
    <p:extLst>
      <p:ext uri="{BB962C8B-B14F-4D97-AF65-F5344CB8AC3E}">
        <p14:creationId xmlns:p14="http://schemas.microsoft.com/office/powerpoint/2010/main" val="30433714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29789" y="157655"/>
            <a:ext cx="9541609" cy="11929243"/>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42901A1-5AE1-3DCB-7D8D-C77CF7A12848}"/>
              </a:ext>
            </a:extLst>
          </p:cNvPr>
          <p:cNvSpPr txBox="1"/>
          <p:nvPr/>
        </p:nvSpPr>
        <p:spPr>
          <a:xfrm>
            <a:off x="174340" y="-77307"/>
            <a:ext cx="7465449" cy="461665"/>
          </a:xfrm>
          <a:prstGeom prst="rect">
            <a:avLst/>
          </a:prstGeom>
          <a:noFill/>
        </p:spPr>
        <p:txBody>
          <a:bodyPr wrap="square" rtlCol="0">
            <a:spAutoFit/>
          </a:bodyPr>
          <a:lstStyle/>
          <a:p>
            <a:r>
              <a:rPr lang="en-US" sz="2400" b="1" dirty="0">
                <a:solidFill>
                  <a:srgbClr val="002060"/>
                </a:solidFill>
                <a:latin typeface="Felix Titling" panose="020F0502020204030204" pitchFamily="34" charset="0"/>
                <a:cs typeface="Felix Titling" panose="020F0502020204030204" pitchFamily="34" charset="0"/>
              </a:rPr>
              <a:t>updates TO Application</a:t>
            </a:r>
          </a:p>
        </p:txBody>
      </p:sp>
      <p:sp>
        <p:nvSpPr>
          <p:cNvPr id="3" name="Cube 2">
            <a:extLst>
              <a:ext uri="{FF2B5EF4-FFF2-40B4-BE49-F238E27FC236}">
                <a16:creationId xmlns:a16="http://schemas.microsoft.com/office/drawing/2014/main" id="{8E3349D4-6B58-3EA8-BFE1-9483A8C2CE16}"/>
              </a:ext>
            </a:extLst>
          </p:cNvPr>
          <p:cNvSpPr/>
          <p:nvPr/>
        </p:nvSpPr>
        <p:spPr>
          <a:xfrm flipH="1">
            <a:off x="331316" y="526987"/>
            <a:ext cx="6183784" cy="4375213"/>
          </a:xfrm>
          <a:prstGeom prst="cube">
            <a:avLst>
              <a:gd name="adj" fmla="val 2905"/>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ube 6">
            <a:extLst>
              <a:ext uri="{FF2B5EF4-FFF2-40B4-BE49-F238E27FC236}">
                <a16:creationId xmlns:a16="http://schemas.microsoft.com/office/drawing/2014/main" id="{EDE21DAA-A569-8A9D-90ED-111C5228FC07}"/>
              </a:ext>
            </a:extLst>
          </p:cNvPr>
          <p:cNvSpPr/>
          <p:nvPr/>
        </p:nvSpPr>
        <p:spPr>
          <a:xfrm flipH="1">
            <a:off x="3049116" y="5885119"/>
            <a:ext cx="6183784" cy="5214681"/>
          </a:xfrm>
          <a:prstGeom prst="cube">
            <a:avLst>
              <a:gd name="adj" fmla="val 2905"/>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ube 7">
            <a:extLst>
              <a:ext uri="{FF2B5EF4-FFF2-40B4-BE49-F238E27FC236}">
                <a16:creationId xmlns:a16="http://schemas.microsoft.com/office/drawing/2014/main" id="{B20183E5-D547-6449-C1AC-0DFB832042A5}"/>
              </a:ext>
            </a:extLst>
          </p:cNvPr>
          <p:cNvSpPr/>
          <p:nvPr/>
        </p:nvSpPr>
        <p:spPr>
          <a:xfrm flipH="1">
            <a:off x="368300" y="5885119"/>
            <a:ext cx="2342318" cy="5214681"/>
          </a:xfrm>
          <a:prstGeom prst="cube">
            <a:avLst>
              <a:gd name="adj" fmla="val 561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ube 8">
            <a:extLst>
              <a:ext uri="{FF2B5EF4-FFF2-40B4-BE49-F238E27FC236}">
                <a16:creationId xmlns:a16="http://schemas.microsoft.com/office/drawing/2014/main" id="{0AF2DEF7-859C-C3C0-6FEB-05002088D122}"/>
              </a:ext>
            </a:extLst>
          </p:cNvPr>
          <p:cNvSpPr/>
          <p:nvPr/>
        </p:nvSpPr>
        <p:spPr>
          <a:xfrm flipH="1">
            <a:off x="6816627" y="526987"/>
            <a:ext cx="2342318" cy="4375213"/>
          </a:xfrm>
          <a:prstGeom prst="cube">
            <a:avLst>
              <a:gd name="adj" fmla="val 507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D6EA1E8-9512-3ABC-E418-3478C4F65C63}"/>
              </a:ext>
            </a:extLst>
          </p:cNvPr>
          <p:cNvSpPr txBox="1"/>
          <p:nvPr/>
        </p:nvSpPr>
        <p:spPr>
          <a:xfrm>
            <a:off x="63401" y="362660"/>
            <a:ext cx="4013200" cy="369332"/>
          </a:xfrm>
          <a:prstGeom prst="rect">
            <a:avLst/>
          </a:prstGeom>
          <a:noFill/>
        </p:spPr>
        <p:txBody>
          <a:bodyPr wrap="square" rtlCol="0">
            <a:spAutoFit/>
          </a:bodyPr>
          <a:lstStyle/>
          <a:p>
            <a:pPr algn="ctr"/>
            <a:r>
              <a:rPr lang="en-US" b="1" dirty="0">
                <a:solidFill>
                  <a:srgbClr val="002060"/>
                </a:solidFill>
                <a:latin typeface="Felix Titling" panose="020F0502020204030204" pitchFamily="34" charset="0"/>
                <a:cs typeface="Felix Titling" panose="020F0502020204030204" pitchFamily="34" charset="0"/>
              </a:rPr>
              <a:t>Latest Features added</a:t>
            </a:r>
          </a:p>
        </p:txBody>
      </p:sp>
      <p:sp>
        <p:nvSpPr>
          <p:cNvPr id="11" name="TextBox 10">
            <a:extLst>
              <a:ext uri="{FF2B5EF4-FFF2-40B4-BE49-F238E27FC236}">
                <a16:creationId xmlns:a16="http://schemas.microsoft.com/office/drawing/2014/main" id="{108DC879-A7BB-A999-72C7-DC056E8FA80B}"/>
              </a:ext>
            </a:extLst>
          </p:cNvPr>
          <p:cNvSpPr txBox="1"/>
          <p:nvPr/>
        </p:nvSpPr>
        <p:spPr>
          <a:xfrm>
            <a:off x="2779102" y="5751955"/>
            <a:ext cx="4013200" cy="369332"/>
          </a:xfrm>
          <a:prstGeom prst="rect">
            <a:avLst/>
          </a:prstGeom>
          <a:noFill/>
        </p:spPr>
        <p:txBody>
          <a:bodyPr wrap="square" rtlCol="0">
            <a:spAutoFit/>
          </a:bodyPr>
          <a:lstStyle/>
          <a:p>
            <a:pPr algn="ctr"/>
            <a:r>
              <a:rPr lang="en-US" b="1" dirty="0">
                <a:solidFill>
                  <a:srgbClr val="002060"/>
                </a:solidFill>
                <a:latin typeface="Felix Titling" panose="020F0502020204030204" pitchFamily="34" charset="0"/>
                <a:cs typeface="Felix Titling" panose="020F0502020204030204" pitchFamily="34" charset="0"/>
              </a:rPr>
              <a:t>Latest Realities added</a:t>
            </a:r>
          </a:p>
        </p:txBody>
      </p:sp>
      <p:sp>
        <p:nvSpPr>
          <p:cNvPr id="12" name="TextBox 11">
            <a:extLst>
              <a:ext uri="{FF2B5EF4-FFF2-40B4-BE49-F238E27FC236}">
                <a16:creationId xmlns:a16="http://schemas.microsoft.com/office/drawing/2014/main" id="{6A8F89D0-9636-2A34-32D8-7F234DA3F4A8}"/>
              </a:ext>
            </a:extLst>
          </p:cNvPr>
          <p:cNvSpPr txBox="1"/>
          <p:nvPr/>
        </p:nvSpPr>
        <p:spPr>
          <a:xfrm>
            <a:off x="133401" y="5731230"/>
            <a:ext cx="2812103" cy="369332"/>
          </a:xfrm>
          <a:prstGeom prst="rect">
            <a:avLst/>
          </a:prstGeom>
          <a:noFill/>
        </p:spPr>
        <p:txBody>
          <a:bodyPr wrap="square" rtlCol="0">
            <a:spAutoFit/>
          </a:bodyPr>
          <a:lstStyle/>
          <a:p>
            <a:pPr algn="ctr"/>
            <a:r>
              <a:rPr lang="en-US" b="1" dirty="0">
                <a:solidFill>
                  <a:srgbClr val="002060"/>
                </a:solidFill>
                <a:latin typeface="Felix Titling" panose="020F0502020204030204" pitchFamily="34" charset="0"/>
                <a:cs typeface="Felix Titling" panose="020F0502020204030204" pitchFamily="34" charset="0"/>
              </a:rPr>
              <a:t>Appearance</a:t>
            </a:r>
          </a:p>
        </p:txBody>
      </p:sp>
      <p:sp>
        <p:nvSpPr>
          <p:cNvPr id="13" name="TextBox 12">
            <a:extLst>
              <a:ext uri="{FF2B5EF4-FFF2-40B4-BE49-F238E27FC236}">
                <a16:creationId xmlns:a16="http://schemas.microsoft.com/office/drawing/2014/main" id="{2CD9F4DE-5D9C-5E5F-EE88-434AB15FA1EA}"/>
              </a:ext>
            </a:extLst>
          </p:cNvPr>
          <p:cNvSpPr txBox="1"/>
          <p:nvPr/>
        </p:nvSpPr>
        <p:spPr>
          <a:xfrm>
            <a:off x="6530964" y="331959"/>
            <a:ext cx="2812103" cy="369332"/>
          </a:xfrm>
          <a:prstGeom prst="rect">
            <a:avLst/>
          </a:prstGeom>
          <a:noFill/>
        </p:spPr>
        <p:txBody>
          <a:bodyPr wrap="square" rtlCol="0">
            <a:spAutoFit/>
          </a:bodyPr>
          <a:lstStyle/>
          <a:p>
            <a:pPr algn="ctr"/>
            <a:r>
              <a:rPr lang="en-US" b="1" dirty="0">
                <a:solidFill>
                  <a:srgbClr val="002060"/>
                </a:solidFill>
                <a:latin typeface="Felix Titling" panose="020F0502020204030204" pitchFamily="34" charset="0"/>
                <a:cs typeface="Felix Titling" panose="020F0502020204030204" pitchFamily="34" charset="0"/>
              </a:rPr>
              <a:t>Appearance</a:t>
            </a:r>
          </a:p>
        </p:txBody>
      </p:sp>
      <p:sp>
        <p:nvSpPr>
          <p:cNvPr id="14" name="TextBox 13">
            <a:extLst>
              <a:ext uri="{FF2B5EF4-FFF2-40B4-BE49-F238E27FC236}">
                <a16:creationId xmlns:a16="http://schemas.microsoft.com/office/drawing/2014/main" id="{5818EF48-032B-1A59-6088-F83ACE8DAAB3}"/>
              </a:ext>
            </a:extLst>
          </p:cNvPr>
          <p:cNvSpPr txBox="1"/>
          <p:nvPr/>
        </p:nvSpPr>
        <p:spPr>
          <a:xfrm>
            <a:off x="732953" y="885881"/>
            <a:ext cx="5435618" cy="1815882"/>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App Overall</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Finished making the basics of </a:t>
            </a:r>
            <a:r>
              <a:rPr lang="el-GR"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Δ</a:t>
            </a: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location=[CenterBrain]</a:t>
            </a:r>
          </a:p>
          <a:p>
            <a:pPr lvl="1"/>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Created 3 </a:t>
            </a:r>
            <a:r>
              <a:rPr lang="el-GR"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Δ</a:t>
            </a: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s for Left Brain and 3</a:t>
            </a:r>
            <a:r>
              <a:rPr lang="el-GR"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Δ</a:t>
            </a: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s for Right Brain.</a:t>
            </a:r>
          </a:p>
          <a:p>
            <a:pPr marL="285750" indent="-285750">
              <a:buFont typeface="Wingdings" pitchFamily="2" charset="2"/>
              <a:buChar char="v"/>
            </a:pPr>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p:txBody>
      </p:sp>
      <p:sp>
        <p:nvSpPr>
          <p:cNvPr id="15" name="TextBox 14">
            <a:extLst>
              <a:ext uri="{FF2B5EF4-FFF2-40B4-BE49-F238E27FC236}">
                <a16:creationId xmlns:a16="http://schemas.microsoft.com/office/drawing/2014/main" id="{F8C1EE8B-C1DB-C933-FDDF-9DCAD7B1066C}"/>
              </a:ext>
            </a:extLst>
          </p:cNvPr>
          <p:cNvSpPr txBox="1"/>
          <p:nvPr/>
        </p:nvSpPr>
        <p:spPr>
          <a:xfrm>
            <a:off x="703151" y="2666175"/>
            <a:ext cx="5465420" cy="1815882"/>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Development Overall</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Creating new lib for all html tags and pre-building classes.</a:t>
            </a:r>
          </a:p>
          <a:p>
            <a:pPr lvl="1"/>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pPr marL="742950" lvl="1" indent="-285750">
              <a:buFont typeface="Wingdings" pitchFamily="2" charset="2"/>
              <a:buChar char="v"/>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Created 3 </a:t>
            </a:r>
            <a:r>
              <a:rPr lang="el-GR"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Δ</a:t>
            </a: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s for Left Brain and 3</a:t>
            </a:r>
            <a:r>
              <a:rPr lang="el-GR"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Δ</a:t>
            </a: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s for Right Brain.</a:t>
            </a:r>
          </a:p>
          <a:p>
            <a:pPr marL="285750" indent="-285750">
              <a:buFont typeface="Wingdings" pitchFamily="2" charset="2"/>
              <a:buChar char="v"/>
            </a:pPr>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p:txBody>
      </p:sp>
      <p:sp>
        <p:nvSpPr>
          <p:cNvPr id="16" name="TextBox 15">
            <a:extLst>
              <a:ext uri="{FF2B5EF4-FFF2-40B4-BE49-F238E27FC236}">
                <a16:creationId xmlns:a16="http://schemas.microsoft.com/office/drawing/2014/main" id="{E543A686-A9C2-6F46-65BC-EFFAF4511D9C}"/>
              </a:ext>
            </a:extLst>
          </p:cNvPr>
          <p:cNvSpPr txBox="1"/>
          <p:nvPr/>
        </p:nvSpPr>
        <p:spPr>
          <a:xfrm>
            <a:off x="3351753" y="6266751"/>
            <a:ext cx="5465420" cy="1384995"/>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Left-brain Overall</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pPr marL="800100" lvl="1" indent="-342900">
              <a:buAutoNum type="arabicPeriod"/>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Developers Dream </a:t>
            </a:r>
            <a:r>
              <a:rPr lang="el-GR"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Δ</a:t>
            </a:r>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pPr marL="800100" lvl="1" indent="-342900">
              <a:buAutoNum type="arabicPeriod"/>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7</a:t>
            </a:r>
            <a:r>
              <a:rPr lang="el-GR"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Δ</a:t>
            </a: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of Highly Effective People</a:t>
            </a:r>
          </a:p>
          <a:p>
            <a:pPr marL="800100" lvl="1" indent="-342900">
              <a:buAutoNum type="arabicPeriod"/>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Analysis of Tesla’s stock</a:t>
            </a:r>
          </a:p>
          <a:p>
            <a:pPr marL="285750" indent="-285750">
              <a:buFont typeface="Wingdings" pitchFamily="2" charset="2"/>
              <a:buChar char="v"/>
            </a:pPr>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p:txBody>
      </p:sp>
      <p:sp>
        <p:nvSpPr>
          <p:cNvPr id="17" name="TextBox 16">
            <a:extLst>
              <a:ext uri="{FF2B5EF4-FFF2-40B4-BE49-F238E27FC236}">
                <a16:creationId xmlns:a16="http://schemas.microsoft.com/office/drawing/2014/main" id="{0342B704-3623-5F6C-ECDA-C9FFA93B82CD}"/>
              </a:ext>
            </a:extLst>
          </p:cNvPr>
          <p:cNvSpPr txBox="1"/>
          <p:nvPr/>
        </p:nvSpPr>
        <p:spPr>
          <a:xfrm>
            <a:off x="3351753" y="8231163"/>
            <a:ext cx="5465420" cy="1384995"/>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Right-Brain Overall</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pPr marL="800100" lvl="1" indent="-342900">
              <a:buAutoNum type="arabicPeriod"/>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Single Time Flow </a:t>
            </a:r>
            <a:r>
              <a:rPr lang="el-GR"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Δ</a:t>
            </a:r>
          </a:p>
          <a:p>
            <a:pPr marL="800100" lvl="1" indent="-342900">
              <a:buAutoNum type="arabicPeriod"/>
            </a:pPr>
            <a:r>
              <a:rPr lang="el-GR"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Μ</a:t>
            </a:r>
            <a:r>
              <a:rPr lang="en-US" sz="1400" spc="50" dirty="0" err="1">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edia</a:t>
            </a: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Player </a:t>
            </a:r>
            <a:r>
              <a:rPr lang="el-GR"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Δ</a:t>
            </a:r>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pPr marL="800100" lvl="1" indent="-342900">
              <a:buAutoNum type="arabicPeriod"/>
            </a:pPr>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Art Gallery </a:t>
            </a:r>
            <a:r>
              <a:rPr lang="el-GR"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Δ</a:t>
            </a:r>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pPr marL="285750" indent="-285750">
              <a:buFont typeface="Wingdings" pitchFamily="2" charset="2"/>
              <a:buChar char="v"/>
            </a:pPr>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p:txBody>
      </p:sp>
      <p:sp>
        <p:nvSpPr>
          <p:cNvPr id="18" name="Cube 17">
            <a:extLst>
              <a:ext uri="{FF2B5EF4-FFF2-40B4-BE49-F238E27FC236}">
                <a16:creationId xmlns:a16="http://schemas.microsoft.com/office/drawing/2014/main" id="{F411E581-2599-81A5-206B-FCC1110BED8D}"/>
              </a:ext>
            </a:extLst>
          </p:cNvPr>
          <p:cNvSpPr/>
          <p:nvPr/>
        </p:nvSpPr>
        <p:spPr>
          <a:xfrm flipH="1">
            <a:off x="7428458" y="858720"/>
            <a:ext cx="1017114" cy="1017114"/>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ube 18">
            <a:extLst>
              <a:ext uri="{FF2B5EF4-FFF2-40B4-BE49-F238E27FC236}">
                <a16:creationId xmlns:a16="http://schemas.microsoft.com/office/drawing/2014/main" id="{72AFD079-E1F9-7034-DF4E-90B96A977475}"/>
              </a:ext>
            </a:extLst>
          </p:cNvPr>
          <p:cNvSpPr/>
          <p:nvPr/>
        </p:nvSpPr>
        <p:spPr>
          <a:xfrm flipH="1">
            <a:off x="7443233" y="2157618"/>
            <a:ext cx="1017114" cy="1017114"/>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ube 19">
            <a:extLst>
              <a:ext uri="{FF2B5EF4-FFF2-40B4-BE49-F238E27FC236}">
                <a16:creationId xmlns:a16="http://schemas.microsoft.com/office/drawing/2014/main" id="{400FB1F9-6C32-8383-009E-188DF0115B95}"/>
              </a:ext>
            </a:extLst>
          </p:cNvPr>
          <p:cNvSpPr/>
          <p:nvPr/>
        </p:nvSpPr>
        <p:spPr>
          <a:xfrm flipH="1">
            <a:off x="7456005" y="3489518"/>
            <a:ext cx="1017114" cy="1017114"/>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ube 20">
            <a:extLst>
              <a:ext uri="{FF2B5EF4-FFF2-40B4-BE49-F238E27FC236}">
                <a16:creationId xmlns:a16="http://schemas.microsoft.com/office/drawing/2014/main" id="{03766120-8098-AEE3-06F5-BCB27DB622C9}"/>
              </a:ext>
            </a:extLst>
          </p:cNvPr>
          <p:cNvSpPr/>
          <p:nvPr/>
        </p:nvSpPr>
        <p:spPr>
          <a:xfrm flipH="1">
            <a:off x="991373" y="6515170"/>
            <a:ext cx="1017114" cy="1017114"/>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ube 21">
            <a:extLst>
              <a:ext uri="{FF2B5EF4-FFF2-40B4-BE49-F238E27FC236}">
                <a16:creationId xmlns:a16="http://schemas.microsoft.com/office/drawing/2014/main" id="{21A2F490-6FEE-DD85-ED09-15FD5E61DECA}"/>
              </a:ext>
            </a:extLst>
          </p:cNvPr>
          <p:cNvSpPr/>
          <p:nvPr/>
        </p:nvSpPr>
        <p:spPr>
          <a:xfrm flipH="1">
            <a:off x="1006148" y="7814068"/>
            <a:ext cx="1017114" cy="1017114"/>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ube 22">
            <a:extLst>
              <a:ext uri="{FF2B5EF4-FFF2-40B4-BE49-F238E27FC236}">
                <a16:creationId xmlns:a16="http://schemas.microsoft.com/office/drawing/2014/main" id="{21DA435C-7206-EC1D-927A-CF7C4F0055B4}"/>
              </a:ext>
            </a:extLst>
          </p:cNvPr>
          <p:cNvSpPr/>
          <p:nvPr/>
        </p:nvSpPr>
        <p:spPr>
          <a:xfrm flipH="1">
            <a:off x="1018920" y="9145968"/>
            <a:ext cx="1017114" cy="1017114"/>
          </a:xfrm>
          <a:prstGeom prst="cube">
            <a:avLst>
              <a:gd name="adj" fmla="val 3306"/>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390291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29789" y="157655"/>
            <a:ext cx="9541609" cy="11929243"/>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42901A1-5AE1-3DCB-7D8D-C77CF7A12848}"/>
              </a:ext>
            </a:extLst>
          </p:cNvPr>
          <p:cNvSpPr txBox="1"/>
          <p:nvPr/>
        </p:nvSpPr>
        <p:spPr>
          <a:xfrm>
            <a:off x="92770" y="-17725"/>
            <a:ext cx="4986917" cy="400110"/>
          </a:xfrm>
          <a:prstGeom prst="rect">
            <a:avLst/>
          </a:prstGeom>
          <a:noFill/>
        </p:spPr>
        <p:txBody>
          <a:bodyPr wrap="square" rtlCol="0">
            <a:spAutoFit/>
          </a:bodyPr>
          <a:lstStyle/>
          <a:p>
            <a:r>
              <a:rPr lang="en-US" sz="2000" b="1" dirty="0">
                <a:solidFill>
                  <a:srgbClr val="002060"/>
                </a:solidFill>
                <a:latin typeface="Felix Titling" panose="020F0502020204030204" pitchFamily="34" charset="0"/>
                <a:cs typeface="Felix Titling" panose="020F0502020204030204" pitchFamily="34" charset="0"/>
              </a:rPr>
              <a:t>Latest NEWS</a:t>
            </a:r>
          </a:p>
        </p:txBody>
      </p:sp>
      <p:sp>
        <p:nvSpPr>
          <p:cNvPr id="3" name="Cube 2">
            <a:extLst>
              <a:ext uri="{FF2B5EF4-FFF2-40B4-BE49-F238E27FC236}">
                <a16:creationId xmlns:a16="http://schemas.microsoft.com/office/drawing/2014/main" id="{59580096-9055-9E2E-585B-521BCF8749E0}"/>
              </a:ext>
            </a:extLst>
          </p:cNvPr>
          <p:cNvSpPr/>
          <p:nvPr/>
        </p:nvSpPr>
        <p:spPr>
          <a:xfrm flipH="1">
            <a:off x="3252313" y="526987"/>
            <a:ext cx="6183785" cy="4375213"/>
          </a:xfrm>
          <a:prstGeom prst="cube">
            <a:avLst>
              <a:gd name="adj" fmla="val 2905"/>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ube 6">
            <a:extLst>
              <a:ext uri="{FF2B5EF4-FFF2-40B4-BE49-F238E27FC236}">
                <a16:creationId xmlns:a16="http://schemas.microsoft.com/office/drawing/2014/main" id="{642EBBFC-3E60-FF9E-C95A-3A0076F69871}"/>
              </a:ext>
            </a:extLst>
          </p:cNvPr>
          <p:cNvSpPr/>
          <p:nvPr/>
        </p:nvSpPr>
        <p:spPr>
          <a:xfrm flipH="1">
            <a:off x="281629" y="5456217"/>
            <a:ext cx="2903034" cy="6330950"/>
          </a:xfrm>
          <a:prstGeom prst="cube">
            <a:avLst>
              <a:gd name="adj" fmla="val 2905"/>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ube 7">
            <a:extLst>
              <a:ext uri="{FF2B5EF4-FFF2-40B4-BE49-F238E27FC236}">
                <a16:creationId xmlns:a16="http://schemas.microsoft.com/office/drawing/2014/main" id="{4D9E0F9B-539A-DC5B-107F-7371044424A3}"/>
              </a:ext>
            </a:extLst>
          </p:cNvPr>
          <p:cNvSpPr/>
          <p:nvPr/>
        </p:nvSpPr>
        <p:spPr>
          <a:xfrm flipH="1">
            <a:off x="228071" y="526987"/>
            <a:ext cx="2888941" cy="2232538"/>
          </a:xfrm>
          <a:prstGeom prst="cube">
            <a:avLst>
              <a:gd name="adj" fmla="val 597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ube 8">
            <a:extLst>
              <a:ext uri="{FF2B5EF4-FFF2-40B4-BE49-F238E27FC236}">
                <a16:creationId xmlns:a16="http://schemas.microsoft.com/office/drawing/2014/main" id="{8987C55F-5DDD-84E6-14F3-45F0CA49E4CF}"/>
              </a:ext>
            </a:extLst>
          </p:cNvPr>
          <p:cNvSpPr/>
          <p:nvPr/>
        </p:nvSpPr>
        <p:spPr>
          <a:xfrm flipH="1">
            <a:off x="228069" y="2759525"/>
            <a:ext cx="2888941" cy="2142675"/>
          </a:xfrm>
          <a:prstGeom prst="cube">
            <a:avLst>
              <a:gd name="adj" fmla="val 739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ube 9">
            <a:extLst>
              <a:ext uri="{FF2B5EF4-FFF2-40B4-BE49-F238E27FC236}">
                <a16:creationId xmlns:a16="http://schemas.microsoft.com/office/drawing/2014/main" id="{AA1BEC66-E539-6476-A37E-63C4C6144B50}"/>
              </a:ext>
            </a:extLst>
          </p:cNvPr>
          <p:cNvSpPr/>
          <p:nvPr/>
        </p:nvSpPr>
        <p:spPr>
          <a:xfrm flipH="1">
            <a:off x="3334185" y="5456217"/>
            <a:ext cx="2903034" cy="6330950"/>
          </a:xfrm>
          <a:prstGeom prst="cube">
            <a:avLst>
              <a:gd name="adj" fmla="val 2905"/>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ube 10">
            <a:extLst>
              <a:ext uri="{FF2B5EF4-FFF2-40B4-BE49-F238E27FC236}">
                <a16:creationId xmlns:a16="http://schemas.microsoft.com/office/drawing/2014/main" id="{24DF2EE6-4793-3CBE-A96B-7CB5113DF8E4}"/>
              </a:ext>
            </a:extLst>
          </p:cNvPr>
          <p:cNvSpPr/>
          <p:nvPr/>
        </p:nvSpPr>
        <p:spPr>
          <a:xfrm flipH="1">
            <a:off x="6416539" y="5481617"/>
            <a:ext cx="2903034" cy="6330950"/>
          </a:xfrm>
          <a:prstGeom prst="cube">
            <a:avLst>
              <a:gd name="adj" fmla="val 2905"/>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D5A46A8-8E09-8149-A84F-3FA9ECA5DD5A}"/>
              </a:ext>
            </a:extLst>
          </p:cNvPr>
          <p:cNvSpPr txBox="1"/>
          <p:nvPr/>
        </p:nvSpPr>
        <p:spPr>
          <a:xfrm>
            <a:off x="92770" y="382385"/>
            <a:ext cx="1878484" cy="338554"/>
          </a:xfrm>
          <a:prstGeom prst="rect">
            <a:avLst/>
          </a:prstGeom>
          <a:noFill/>
        </p:spPr>
        <p:txBody>
          <a:bodyPr wrap="square" rtlCol="0">
            <a:spAutoFit/>
          </a:bodyPr>
          <a:lstStyle/>
          <a:p>
            <a:pPr algn="ctr"/>
            <a:r>
              <a:rPr lang="en-US" sz="1600" b="1" dirty="0">
                <a:solidFill>
                  <a:srgbClr val="002060"/>
                </a:solidFill>
                <a:latin typeface="Felix Titling" panose="020F0502020204030204" pitchFamily="34" charset="0"/>
                <a:cs typeface="Felix Titling" panose="020F0502020204030204" pitchFamily="34" charset="0"/>
              </a:rPr>
              <a:t>Top Stories</a:t>
            </a:r>
          </a:p>
        </p:txBody>
      </p:sp>
      <p:sp>
        <p:nvSpPr>
          <p:cNvPr id="13" name="TextBox 12">
            <a:extLst>
              <a:ext uri="{FF2B5EF4-FFF2-40B4-BE49-F238E27FC236}">
                <a16:creationId xmlns:a16="http://schemas.microsoft.com/office/drawing/2014/main" id="{C2C4EC6E-B4EA-4463-546D-DEC1F09E0C88}"/>
              </a:ext>
            </a:extLst>
          </p:cNvPr>
          <p:cNvSpPr txBox="1"/>
          <p:nvPr/>
        </p:nvSpPr>
        <p:spPr>
          <a:xfrm>
            <a:off x="3117010" y="399313"/>
            <a:ext cx="1878484" cy="338554"/>
          </a:xfrm>
          <a:prstGeom prst="rect">
            <a:avLst/>
          </a:prstGeom>
          <a:noFill/>
        </p:spPr>
        <p:txBody>
          <a:bodyPr wrap="square" rtlCol="0">
            <a:spAutoFit/>
          </a:bodyPr>
          <a:lstStyle/>
          <a:p>
            <a:pPr algn="ctr"/>
            <a:r>
              <a:rPr lang="en-US" sz="1600" b="1" dirty="0">
                <a:solidFill>
                  <a:srgbClr val="002060"/>
                </a:solidFill>
                <a:latin typeface="Felix Titling" panose="020F0502020204030204" pitchFamily="34" charset="0"/>
                <a:cs typeface="Felix Titling" panose="020F0502020204030204" pitchFamily="34" charset="0"/>
              </a:rPr>
              <a:t>Headlines</a:t>
            </a:r>
          </a:p>
        </p:txBody>
      </p:sp>
      <p:sp>
        <p:nvSpPr>
          <p:cNvPr id="14" name="TextBox 13">
            <a:extLst>
              <a:ext uri="{FF2B5EF4-FFF2-40B4-BE49-F238E27FC236}">
                <a16:creationId xmlns:a16="http://schemas.microsoft.com/office/drawing/2014/main" id="{799448DB-08F5-1E82-02DD-95FF374A05B3}"/>
              </a:ext>
            </a:extLst>
          </p:cNvPr>
          <p:cNvSpPr txBox="1"/>
          <p:nvPr/>
        </p:nvSpPr>
        <p:spPr>
          <a:xfrm>
            <a:off x="697836" y="5258642"/>
            <a:ext cx="1878484" cy="338554"/>
          </a:xfrm>
          <a:prstGeom prst="rect">
            <a:avLst/>
          </a:prstGeom>
          <a:noFill/>
        </p:spPr>
        <p:txBody>
          <a:bodyPr wrap="square" rtlCol="0">
            <a:spAutoFit/>
          </a:bodyPr>
          <a:lstStyle/>
          <a:p>
            <a:pPr algn="ctr"/>
            <a:r>
              <a:rPr lang="en-US" sz="1600" b="1" dirty="0">
                <a:solidFill>
                  <a:srgbClr val="002060"/>
                </a:solidFill>
                <a:latin typeface="Felix Titling" panose="020F0502020204030204" pitchFamily="34" charset="0"/>
                <a:cs typeface="Felix Titling" panose="020F0502020204030204" pitchFamily="34" charset="0"/>
              </a:rPr>
              <a:t>Internal news</a:t>
            </a:r>
          </a:p>
        </p:txBody>
      </p:sp>
      <p:sp>
        <p:nvSpPr>
          <p:cNvPr id="15" name="TextBox 14">
            <a:extLst>
              <a:ext uri="{FF2B5EF4-FFF2-40B4-BE49-F238E27FC236}">
                <a16:creationId xmlns:a16="http://schemas.microsoft.com/office/drawing/2014/main" id="{10389B8E-28CD-481A-F7B4-CCF5CF2291FF}"/>
              </a:ext>
            </a:extLst>
          </p:cNvPr>
          <p:cNvSpPr txBox="1"/>
          <p:nvPr/>
        </p:nvSpPr>
        <p:spPr>
          <a:xfrm>
            <a:off x="3780695" y="5271532"/>
            <a:ext cx="1878484" cy="338554"/>
          </a:xfrm>
          <a:prstGeom prst="rect">
            <a:avLst/>
          </a:prstGeom>
          <a:noFill/>
        </p:spPr>
        <p:txBody>
          <a:bodyPr wrap="square" rtlCol="0">
            <a:spAutoFit/>
          </a:bodyPr>
          <a:lstStyle/>
          <a:p>
            <a:pPr algn="ctr"/>
            <a:r>
              <a:rPr lang="en-US" sz="1600" b="1" dirty="0">
                <a:solidFill>
                  <a:srgbClr val="002060"/>
                </a:solidFill>
                <a:latin typeface="Felix Titling" panose="020F0502020204030204" pitchFamily="34" charset="0"/>
                <a:cs typeface="Felix Titling" panose="020F0502020204030204" pitchFamily="34" charset="0"/>
              </a:rPr>
              <a:t>External news</a:t>
            </a:r>
          </a:p>
        </p:txBody>
      </p:sp>
      <p:sp>
        <p:nvSpPr>
          <p:cNvPr id="16" name="TextBox 15">
            <a:extLst>
              <a:ext uri="{FF2B5EF4-FFF2-40B4-BE49-F238E27FC236}">
                <a16:creationId xmlns:a16="http://schemas.microsoft.com/office/drawing/2014/main" id="{2B51C49C-468F-59B1-5AB9-D8D7E5789573}"/>
              </a:ext>
            </a:extLst>
          </p:cNvPr>
          <p:cNvSpPr txBox="1"/>
          <p:nvPr/>
        </p:nvSpPr>
        <p:spPr>
          <a:xfrm>
            <a:off x="6928814" y="5295745"/>
            <a:ext cx="1878484" cy="338554"/>
          </a:xfrm>
          <a:prstGeom prst="rect">
            <a:avLst/>
          </a:prstGeom>
          <a:noFill/>
        </p:spPr>
        <p:txBody>
          <a:bodyPr wrap="square" rtlCol="0">
            <a:spAutoFit/>
          </a:bodyPr>
          <a:lstStyle/>
          <a:p>
            <a:pPr algn="ctr"/>
            <a:r>
              <a:rPr lang="en-US" sz="1600" b="1" dirty="0">
                <a:solidFill>
                  <a:srgbClr val="002060"/>
                </a:solidFill>
                <a:latin typeface="Felix Titling" panose="020F0502020204030204" pitchFamily="34" charset="0"/>
                <a:cs typeface="Felix Titling" panose="020F0502020204030204" pitchFamily="34" charset="0"/>
              </a:rPr>
              <a:t>Data news</a:t>
            </a:r>
          </a:p>
        </p:txBody>
      </p:sp>
    </p:spTree>
    <p:extLst>
      <p:ext uri="{BB962C8B-B14F-4D97-AF65-F5344CB8AC3E}">
        <p14:creationId xmlns:p14="http://schemas.microsoft.com/office/powerpoint/2010/main" val="29095626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29789" y="157655"/>
            <a:ext cx="9541609" cy="11929243"/>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42901A1-5AE1-3DCB-7D8D-C77CF7A12848}"/>
              </a:ext>
            </a:extLst>
          </p:cNvPr>
          <p:cNvSpPr txBox="1"/>
          <p:nvPr/>
        </p:nvSpPr>
        <p:spPr>
          <a:xfrm>
            <a:off x="217016" y="-73178"/>
            <a:ext cx="4986917" cy="461665"/>
          </a:xfrm>
          <a:prstGeom prst="rect">
            <a:avLst/>
          </a:prstGeom>
          <a:noFill/>
        </p:spPr>
        <p:txBody>
          <a:bodyPr wrap="square" rtlCol="0">
            <a:spAutoFit/>
          </a:bodyPr>
          <a:lstStyle/>
          <a:p>
            <a:r>
              <a:rPr lang="en-US" sz="2400" b="1" dirty="0">
                <a:solidFill>
                  <a:srgbClr val="002060"/>
                </a:solidFill>
                <a:latin typeface="Felix Titling" panose="020F0502020204030204" pitchFamily="34" charset="0"/>
                <a:cs typeface="Felix Titling" panose="020F0502020204030204" pitchFamily="34" charset="0"/>
              </a:rPr>
              <a:t>Books </a:t>
            </a:r>
          </a:p>
        </p:txBody>
      </p:sp>
      <p:sp>
        <p:nvSpPr>
          <p:cNvPr id="3" name="Cube 2">
            <a:extLst>
              <a:ext uri="{FF2B5EF4-FFF2-40B4-BE49-F238E27FC236}">
                <a16:creationId xmlns:a16="http://schemas.microsoft.com/office/drawing/2014/main" id="{68A93D53-7C8C-C47B-7C37-61BAD5BFE60C}"/>
              </a:ext>
            </a:extLst>
          </p:cNvPr>
          <p:cNvSpPr/>
          <p:nvPr/>
        </p:nvSpPr>
        <p:spPr>
          <a:xfrm flipH="1">
            <a:off x="340425" y="526987"/>
            <a:ext cx="3304475" cy="4476813"/>
          </a:xfrm>
          <a:prstGeom prst="cube">
            <a:avLst>
              <a:gd name="adj" fmla="val 405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ube 6">
            <a:extLst>
              <a:ext uri="{FF2B5EF4-FFF2-40B4-BE49-F238E27FC236}">
                <a16:creationId xmlns:a16="http://schemas.microsoft.com/office/drawing/2014/main" id="{C999D6C5-969C-C99D-2E4E-ABD1EE01F814}"/>
              </a:ext>
            </a:extLst>
          </p:cNvPr>
          <p:cNvSpPr/>
          <p:nvPr/>
        </p:nvSpPr>
        <p:spPr>
          <a:xfrm flipH="1">
            <a:off x="340425" y="5975287"/>
            <a:ext cx="3304475" cy="4476813"/>
          </a:xfrm>
          <a:prstGeom prst="cube">
            <a:avLst>
              <a:gd name="adj" fmla="val 405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ube 7">
            <a:extLst>
              <a:ext uri="{FF2B5EF4-FFF2-40B4-BE49-F238E27FC236}">
                <a16:creationId xmlns:a16="http://schemas.microsoft.com/office/drawing/2014/main" id="{ABF8F8E2-CF10-5868-F0F8-390C87FCD1AD}"/>
              </a:ext>
            </a:extLst>
          </p:cNvPr>
          <p:cNvSpPr/>
          <p:nvPr/>
        </p:nvSpPr>
        <p:spPr>
          <a:xfrm flipH="1">
            <a:off x="3955535" y="526987"/>
            <a:ext cx="5305239" cy="4476813"/>
          </a:xfrm>
          <a:prstGeom prst="cube">
            <a:avLst>
              <a:gd name="adj" fmla="val 2640"/>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ube 8">
            <a:extLst>
              <a:ext uri="{FF2B5EF4-FFF2-40B4-BE49-F238E27FC236}">
                <a16:creationId xmlns:a16="http://schemas.microsoft.com/office/drawing/2014/main" id="{3861F696-BD7B-6423-3F5C-27B320BB5516}"/>
              </a:ext>
            </a:extLst>
          </p:cNvPr>
          <p:cNvSpPr/>
          <p:nvPr/>
        </p:nvSpPr>
        <p:spPr>
          <a:xfrm flipH="1">
            <a:off x="3955535" y="5975287"/>
            <a:ext cx="5305239" cy="4476813"/>
          </a:xfrm>
          <a:prstGeom prst="cube">
            <a:avLst>
              <a:gd name="adj" fmla="val 2640"/>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80B11D45-BC37-E77A-9324-F1965F4639F6}"/>
              </a:ext>
            </a:extLst>
          </p:cNvPr>
          <p:cNvSpPr txBox="1"/>
          <p:nvPr/>
        </p:nvSpPr>
        <p:spPr>
          <a:xfrm>
            <a:off x="294595" y="362151"/>
            <a:ext cx="3545466" cy="338554"/>
          </a:xfrm>
          <a:prstGeom prst="rect">
            <a:avLst/>
          </a:prstGeom>
          <a:noFill/>
        </p:spPr>
        <p:txBody>
          <a:bodyPr wrap="square" rtlCol="0">
            <a:spAutoFit/>
          </a:bodyPr>
          <a:lstStyle/>
          <a:p>
            <a:pPr algn="ctr"/>
            <a:r>
              <a:rPr lang="en-US" sz="1600" b="1" dirty="0">
                <a:solidFill>
                  <a:srgbClr val="002060"/>
                </a:solidFill>
                <a:latin typeface="Felix Titling" panose="020F0502020204030204" pitchFamily="34" charset="0"/>
                <a:cs typeface="Felix Titling" panose="020F0502020204030204" pitchFamily="34" charset="0"/>
              </a:rPr>
              <a:t>Harmonic convergence</a:t>
            </a:r>
          </a:p>
        </p:txBody>
      </p:sp>
      <p:sp>
        <p:nvSpPr>
          <p:cNvPr id="11" name="TextBox 10">
            <a:extLst>
              <a:ext uri="{FF2B5EF4-FFF2-40B4-BE49-F238E27FC236}">
                <a16:creationId xmlns:a16="http://schemas.microsoft.com/office/drawing/2014/main" id="{CD1C6D5D-334C-774F-F298-4F26EFEEEFBB}"/>
              </a:ext>
            </a:extLst>
          </p:cNvPr>
          <p:cNvSpPr txBox="1"/>
          <p:nvPr/>
        </p:nvSpPr>
        <p:spPr>
          <a:xfrm>
            <a:off x="3840061" y="357848"/>
            <a:ext cx="1313538" cy="338554"/>
          </a:xfrm>
          <a:prstGeom prst="rect">
            <a:avLst/>
          </a:prstGeom>
          <a:noFill/>
        </p:spPr>
        <p:txBody>
          <a:bodyPr wrap="square" rtlCol="0">
            <a:spAutoFit/>
          </a:bodyPr>
          <a:lstStyle/>
          <a:p>
            <a:pPr algn="ctr"/>
            <a:r>
              <a:rPr lang="en-US" sz="1600" b="1" dirty="0">
                <a:solidFill>
                  <a:srgbClr val="002060"/>
                </a:solidFill>
                <a:latin typeface="Felix Titling" panose="020F0502020204030204" pitchFamily="34" charset="0"/>
                <a:cs typeface="Felix Titling" panose="020F0502020204030204" pitchFamily="34" charset="0"/>
              </a:rPr>
              <a:t>Info</a:t>
            </a:r>
          </a:p>
        </p:txBody>
      </p:sp>
      <p:sp>
        <p:nvSpPr>
          <p:cNvPr id="12" name="TextBox 11">
            <a:extLst>
              <a:ext uri="{FF2B5EF4-FFF2-40B4-BE49-F238E27FC236}">
                <a16:creationId xmlns:a16="http://schemas.microsoft.com/office/drawing/2014/main" id="{2F248A14-FD27-3901-3C6A-424815E9EE6F}"/>
              </a:ext>
            </a:extLst>
          </p:cNvPr>
          <p:cNvSpPr txBox="1"/>
          <p:nvPr/>
        </p:nvSpPr>
        <p:spPr>
          <a:xfrm>
            <a:off x="-118563" y="5814924"/>
            <a:ext cx="4066166" cy="338554"/>
          </a:xfrm>
          <a:prstGeom prst="rect">
            <a:avLst/>
          </a:prstGeom>
          <a:noFill/>
        </p:spPr>
        <p:txBody>
          <a:bodyPr wrap="square" rtlCol="0">
            <a:spAutoFit/>
          </a:bodyPr>
          <a:lstStyle/>
          <a:p>
            <a:pPr algn="ctr"/>
            <a:r>
              <a:rPr lang="en-US" sz="1600" b="1" dirty="0">
                <a:solidFill>
                  <a:srgbClr val="002060"/>
                </a:solidFill>
                <a:latin typeface="Felix Titling" panose="020F0502020204030204" pitchFamily="34" charset="0"/>
                <a:cs typeface="Felix Titling" panose="020F0502020204030204" pitchFamily="34" charset="0"/>
              </a:rPr>
              <a:t>The reality of awareness</a:t>
            </a:r>
          </a:p>
        </p:txBody>
      </p:sp>
      <p:sp>
        <p:nvSpPr>
          <p:cNvPr id="13" name="TextBox 12">
            <a:extLst>
              <a:ext uri="{FF2B5EF4-FFF2-40B4-BE49-F238E27FC236}">
                <a16:creationId xmlns:a16="http://schemas.microsoft.com/office/drawing/2014/main" id="{612DA302-CE88-EBB8-18DE-D0380E09580B}"/>
              </a:ext>
            </a:extLst>
          </p:cNvPr>
          <p:cNvSpPr txBox="1"/>
          <p:nvPr/>
        </p:nvSpPr>
        <p:spPr>
          <a:xfrm>
            <a:off x="3768094" y="5819227"/>
            <a:ext cx="1313538" cy="338554"/>
          </a:xfrm>
          <a:prstGeom prst="rect">
            <a:avLst/>
          </a:prstGeom>
          <a:noFill/>
        </p:spPr>
        <p:txBody>
          <a:bodyPr wrap="square" rtlCol="0">
            <a:spAutoFit/>
          </a:bodyPr>
          <a:lstStyle/>
          <a:p>
            <a:pPr algn="ctr"/>
            <a:r>
              <a:rPr lang="en-US" sz="1600" b="1" dirty="0">
                <a:solidFill>
                  <a:srgbClr val="002060"/>
                </a:solidFill>
                <a:latin typeface="Felix Titling" panose="020F0502020204030204" pitchFamily="34" charset="0"/>
                <a:cs typeface="Felix Titling" panose="020F0502020204030204" pitchFamily="34" charset="0"/>
              </a:rPr>
              <a:t>Info</a:t>
            </a:r>
          </a:p>
        </p:txBody>
      </p:sp>
    </p:spTree>
    <p:extLst>
      <p:ext uri="{BB962C8B-B14F-4D97-AF65-F5344CB8AC3E}">
        <p14:creationId xmlns:p14="http://schemas.microsoft.com/office/powerpoint/2010/main" val="16067158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29790" y="-105103"/>
            <a:ext cx="9541609" cy="12192001"/>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90909CE-67D2-EC45-F8CC-C10E4BB60E0A}"/>
              </a:ext>
            </a:extLst>
          </p:cNvPr>
          <p:cNvSpPr txBox="1"/>
          <p:nvPr/>
        </p:nvSpPr>
        <p:spPr>
          <a:xfrm rot="19587549">
            <a:off x="1644618" y="3170879"/>
            <a:ext cx="5564056" cy="923330"/>
          </a:xfrm>
          <a:prstGeom prst="rect">
            <a:avLst/>
          </a:prstGeom>
          <a:noFill/>
        </p:spPr>
        <p:txBody>
          <a:bodyPr wrap="square" rtlCol="0">
            <a:spAutoFit/>
          </a:bodyPr>
          <a:lstStyle/>
          <a:p>
            <a:r>
              <a:rPr lang="en-US" sz="5400" b="1" dirty="0">
                <a:solidFill>
                  <a:srgbClr val="002060"/>
                </a:solidFill>
                <a:latin typeface="Felix Titling" panose="020F0502020204030204" pitchFamily="34" charset="0"/>
                <a:cs typeface="Felix Titling" panose="020F0502020204030204" pitchFamily="34" charset="0"/>
              </a:rPr>
              <a:t>PAGE BREAK</a:t>
            </a:r>
          </a:p>
        </p:txBody>
      </p:sp>
      <p:sp>
        <p:nvSpPr>
          <p:cNvPr id="7" name="TextBox 6">
            <a:extLst>
              <a:ext uri="{FF2B5EF4-FFF2-40B4-BE49-F238E27FC236}">
                <a16:creationId xmlns:a16="http://schemas.microsoft.com/office/drawing/2014/main" id="{B83D9C4C-7FCD-72CC-DF5C-57358E9487A8}"/>
              </a:ext>
            </a:extLst>
          </p:cNvPr>
          <p:cNvSpPr txBox="1"/>
          <p:nvPr/>
        </p:nvSpPr>
        <p:spPr>
          <a:xfrm rot="19587549">
            <a:off x="2537072" y="4454841"/>
            <a:ext cx="5564056" cy="1446550"/>
          </a:xfrm>
          <a:prstGeom prst="rect">
            <a:avLst/>
          </a:prstGeom>
          <a:noFill/>
        </p:spPr>
        <p:txBody>
          <a:bodyPr wrap="square" rtlCol="0">
            <a:spAutoFit/>
          </a:bodyPr>
          <a:lstStyle/>
          <a:p>
            <a:pPr algn="ctr"/>
            <a:r>
              <a:rPr lang="en-US" sz="4400" b="1" dirty="0">
                <a:solidFill>
                  <a:srgbClr val="00FFC7"/>
                </a:solidFill>
                <a:highlight>
                  <a:srgbClr val="007282"/>
                </a:highlight>
                <a:latin typeface="Felix Titling" panose="020F0502020204030204" pitchFamily="34" charset="0"/>
                <a:cs typeface="Felix Titling" panose="020F0502020204030204" pitchFamily="34" charset="0"/>
              </a:rPr>
              <a:t>Infin8te realities - product</a:t>
            </a:r>
          </a:p>
        </p:txBody>
      </p:sp>
      <p:sp>
        <p:nvSpPr>
          <p:cNvPr id="8" name="TextBox 7">
            <a:extLst>
              <a:ext uri="{FF2B5EF4-FFF2-40B4-BE49-F238E27FC236}">
                <a16:creationId xmlns:a16="http://schemas.microsoft.com/office/drawing/2014/main" id="{DA9AED5F-9631-9460-FD27-B43725B183FE}"/>
              </a:ext>
            </a:extLst>
          </p:cNvPr>
          <p:cNvSpPr txBox="1"/>
          <p:nvPr/>
        </p:nvSpPr>
        <p:spPr>
          <a:xfrm rot="19587549">
            <a:off x="2247977" y="6647394"/>
            <a:ext cx="5564056" cy="1446550"/>
          </a:xfrm>
          <a:prstGeom prst="rect">
            <a:avLst/>
          </a:prstGeom>
          <a:noFill/>
        </p:spPr>
        <p:txBody>
          <a:bodyPr wrap="square" rtlCol="0">
            <a:spAutoFit/>
          </a:bodyPr>
          <a:lstStyle/>
          <a:p>
            <a:pPr algn="ctr"/>
            <a:r>
              <a:rPr lang="en-US" sz="4400" b="1" dirty="0">
                <a:solidFill>
                  <a:srgbClr val="432860"/>
                </a:solidFill>
                <a:highlight>
                  <a:srgbClr val="FFFF00"/>
                </a:highlight>
                <a:latin typeface="Felix Titling" panose="020F0502020204030204" pitchFamily="34" charset="0"/>
                <a:cs typeface="Felix Titling" panose="020F0502020204030204" pitchFamily="34" charset="0"/>
              </a:rPr>
              <a:t>Not Ready for import</a:t>
            </a:r>
          </a:p>
        </p:txBody>
      </p:sp>
    </p:spTree>
    <p:extLst>
      <p:ext uri="{BB962C8B-B14F-4D97-AF65-F5344CB8AC3E}">
        <p14:creationId xmlns:p14="http://schemas.microsoft.com/office/powerpoint/2010/main" val="25197781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29789" y="157655"/>
            <a:ext cx="9541609" cy="11929243"/>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42901A1-5AE1-3DCB-7D8D-C77CF7A12848}"/>
              </a:ext>
            </a:extLst>
          </p:cNvPr>
          <p:cNvSpPr txBox="1"/>
          <p:nvPr/>
        </p:nvSpPr>
        <p:spPr>
          <a:xfrm>
            <a:off x="331316" y="-27011"/>
            <a:ext cx="4986917" cy="369332"/>
          </a:xfrm>
          <a:prstGeom prst="rect">
            <a:avLst/>
          </a:prstGeom>
          <a:noFill/>
        </p:spPr>
        <p:txBody>
          <a:bodyPr wrap="square" rtlCol="0">
            <a:spAutoFit/>
          </a:bodyPr>
          <a:lstStyle/>
          <a:p>
            <a:r>
              <a:rPr lang="el-GR" b="1" dirty="0">
                <a:solidFill>
                  <a:srgbClr val="002060"/>
                </a:solidFill>
                <a:latin typeface="Felix Titling" panose="020F0502020204030204" pitchFamily="34" charset="0"/>
                <a:cs typeface="Felix Titling" panose="020F0502020204030204" pitchFamily="34" charset="0"/>
              </a:rPr>
              <a:t>Δ</a:t>
            </a:r>
            <a:r>
              <a:rPr lang="en-US" b="1" dirty="0">
                <a:solidFill>
                  <a:srgbClr val="002060"/>
                </a:solidFill>
                <a:latin typeface="Felix Titling" panose="020F0502020204030204" pitchFamily="34" charset="0"/>
                <a:cs typeface="Felix Titling" panose="020F0502020204030204" pitchFamily="34" charset="0"/>
              </a:rPr>
              <a:t> infin8te Realities </a:t>
            </a:r>
          </a:p>
        </p:txBody>
      </p:sp>
    </p:spTree>
    <p:extLst>
      <p:ext uri="{BB962C8B-B14F-4D97-AF65-F5344CB8AC3E}">
        <p14:creationId xmlns:p14="http://schemas.microsoft.com/office/powerpoint/2010/main" val="36129299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29789" y="157655"/>
            <a:ext cx="9541609" cy="11929243"/>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42901A1-5AE1-3DCB-7D8D-C77CF7A12848}"/>
              </a:ext>
            </a:extLst>
          </p:cNvPr>
          <p:cNvSpPr txBox="1"/>
          <p:nvPr/>
        </p:nvSpPr>
        <p:spPr>
          <a:xfrm>
            <a:off x="331316" y="-27011"/>
            <a:ext cx="4986917" cy="369332"/>
          </a:xfrm>
          <a:prstGeom prst="rect">
            <a:avLst/>
          </a:prstGeom>
          <a:noFill/>
        </p:spPr>
        <p:txBody>
          <a:bodyPr wrap="square" rtlCol="0">
            <a:spAutoFit/>
          </a:bodyPr>
          <a:lstStyle/>
          <a:p>
            <a:r>
              <a:rPr lang="el-GR" b="1" dirty="0">
                <a:solidFill>
                  <a:srgbClr val="002060"/>
                </a:solidFill>
                <a:latin typeface="Felix Titling" panose="020F0502020204030204" pitchFamily="34" charset="0"/>
                <a:cs typeface="Felix Titling" panose="020F0502020204030204" pitchFamily="34" charset="0"/>
              </a:rPr>
              <a:t>Δ</a:t>
            </a:r>
            <a:r>
              <a:rPr lang="en-US" b="1" dirty="0">
                <a:solidFill>
                  <a:srgbClr val="002060"/>
                </a:solidFill>
                <a:latin typeface="Felix Titling" panose="020F0502020204030204" pitchFamily="34" charset="0"/>
                <a:cs typeface="Felix Titling" panose="020F0502020204030204" pitchFamily="34" charset="0"/>
              </a:rPr>
              <a:t> infin8te Realities </a:t>
            </a:r>
          </a:p>
        </p:txBody>
      </p:sp>
    </p:spTree>
    <p:extLst>
      <p:ext uri="{BB962C8B-B14F-4D97-AF65-F5344CB8AC3E}">
        <p14:creationId xmlns:p14="http://schemas.microsoft.com/office/powerpoint/2010/main" val="42559008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be 2">
            <a:extLst>
              <a:ext uri="{FF2B5EF4-FFF2-40B4-BE49-F238E27FC236}">
                <a16:creationId xmlns:a16="http://schemas.microsoft.com/office/drawing/2014/main" id="{03CE30A1-8473-610A-EB87-4FCDD9605533}"/>
              </a:ext>
            </a:extLst>
          </p:cNvPr>
          <p:cNvSpPr/>
          <p:nvPr/>
        </p:nvSpPr>
        <p:spPr>
          <a:xfrm flipH="1">
            <a:off x="-271955" y="-302983"/>
            <a:ext cx="6660334" cy="6864414"/>
          </a:xfrm>
          <a:prstGeom prst="cube">
            <a:avLst>
              <a:gd name="adj" fmla="val 1821"/>
            </a:avLst>
          </a:prstGeom>
          <a:solidFill>
            <a:schemeClr val="bg1">
              <a:lumMod val="75000"/>
              <a:alpha val="3099"/>
            </a:schemeClr>
          </a:solidFill>
          <a:ln>
            <a:solidFill>
              <a:schemeClr val="bg1"/>
            </a:solidFill>
          </a:ln>
          <a:effectLst>
            <a:glow rad="127000">
              <a:schemeClr val="bg1">
                <a:lumMod val="95000"/>
                <a:alpha val="67000"/>
              </a:schemeClr>
            </a:glow>
            <a:outerShdw blurRad="50800" dist="50800" dir="5400000" algn="ctr" rotWithShape="0">
              <a:schemeClr val="bg1">
                <a:lumMod val="9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619944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29790" y="-105103"/>
            <a:ext cx="9541609" cy="12192001"/>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AC338882-92D6-7C7B-9917-1B8B8FEF72C8}"/>
              </a:ext>
            </a:extLst>
          </p:cNvPr>
          <p:cNvSpPr txBox="1"/>
          <p:nvPr/>
        </p:nvSpPr>
        <p:spPr>
          <a:xfrm rot="19587549">
            <a:off x="2003673" y="3890184"/>
            <a:ext cx="5564056" cy="923330"/>
          </a:xfrm>
          <a:prstGeom prst="rect">
            <a:avLst/>
          </a:prstGeom>
          <a:noFill/>
        </p:spPr>
        <p:txBody>
          <a:bodyPr wrap="square" rtlCol="0">
            <a:spAutoFit/>
          </a:bodyPr>
          <a:lstStyle/>
          <a:p>
            <a:r>
              <a:rPr lang="en-US" sz="5400" b="1" dirty="0">
                <a:solidFill>
                  <a:srgbClr val="002060"/>
                </a:solidFill>
                <a:latin typeface="Felix Titling" panose="020F0502020204030204" pitchFamily="34" charset="0"/>
                <a:cs typeface="Felix Titling" panose="020F0502020204030204" pitchFamily="34" charset="0"/>
              </a:rPr>
              <a:t>PAGE BREAK</a:t>
            </a:r>
          </a:p>
        </p:txBody>
      </p:sp>
      <p:sp>
        <p:nvSpPr>
          <p:cNvPr id="3" name="TextBox 2">
            <a:extLst>
              <a:ext uri="{FF2B5EF4-FFF2-40B4-BE49-F238E27FC236}">
                <a16:creationId xmlns:a16="http://schemas.microsoft.com/office/drawing/2014/main" id="{47AC79C6-A7A4-C20D-CD09-3339661DF2C2}"/>
              </a:ext>
            </a:extLst>
          </p:cNvPr>
          <p:cNvSpPr txBox="1"/>
          <p:nvPr/>
        </p:nvSpPr>
        <p:spPr>
          <a:xfrm rot="19587549">
            <a:off x="2537072" y="4793395"/>
            <a:ext cx="5564056" cy="769441"/>
          </a:xfrm>
          <a:prstGeom prst="rect">
            <a:avLst/>
          </a:prstGeom>
          <a:noFill/>
        </p:spPr>
        <p:txBody>
          <a:bodyPr wrap="square" rtlCol="0">
            <a:spAutoFit/>
          </a:bodyPr>
          <a:lstStyle/>
          <a:p>
            <a:pPr algn="ctr"/>
            <a:r>
              <a:rPr lang="en-US" sz="4400" b="1" dirty="0">
                <a:solidFill>
                  <a:srgbClr val="00FFC7"/>
                </a:solidFill>
                <a:highlight>
                  <a:srgbClr val="007282"/>
                </a:highlight>
                <a:latin typeface="Felix Titling" panose="020F0502020204030204" pitchFamily="34" charset="0"/>
                <a:cs typeface="Felix Titling" panose="020F0502020204030204" pitchFamily="34" charset="0"/>
              </a:rPr>
              <a:t>About me</a:t>
            </a:r>
          </a:p>
        </p:txBody>
      </p:sp>
      <p:sp>
        <p:nvSpPr>
          <p:cNvPr id="7" name="TextBox 6">
            <a:extLst>
              <a:ext uri="{FF2B5EF4-FFF2-40B4-BE49-F238E27FC236}">
                <a16:creationId xmlns:a16="http://schemas.microsoft.com/office/drawing/2014/main" id="{F3446DC9-5532-121E-8BCE-AF6E1EA877EF}"/>
              </a:ext>
            </a:extLst>
          </p:cNvPr>
          <p:cNvSpPr txBox="1"/>
          <p:nvPr/>
        </p:nvSpPr>
        <p:spPr>
          <a:xfrm rot="19587549">
            <a:off x="2018566" y="6189608"/>
            <a:ext cx="5564056" cy="1446550"/>
          </a:xfrm>
          <a:prstGeom prst="rect">
            <a:avLst/>
          </a:prstGeom>
          <a:noFill/>
        </p:spPr>
        <p:txBody>
          <a:bodyPr wrap="square" rtlCol="0">
            <a:spAutoFit/>
          </a:bodyPr>
          <a:lstStyle/>
          <a:p>
            <a:pPr algn="ctr"/>
            <a:r>
              <a:rPr lang="en-US" sz="4400" b="1" dirty="0">
                <a:solidFill>
                  <a:srgbClr val="432860"/>
                </a:solidFill>
                <a:highlight>
                  <a:srgbClr val="FFFF00"/>
                </a:highlight>
                <a:latin typeface="Felix Titling" panose="020F0502020204030204" pitchFamily="34" charset="0"/>
                <a:cs typeface="Felix Titling" panose="020F0502020204030204" pitchFamily="34" charset="0"/>
              </a:rPr>
              <a:t>Ready for import</a:t>
            </a:r>
          </a:p>
        </p:txBody>
      </p:sp>
    </p:spTree>
    <p:extLst>
      <p:ext uri="{BB962C8B-B14F-4D97-AF65-F5344CB8AC3E}">
        <p14:creationId xmlns:p14="http://schemas.microsoft.com/office/powerpoint/2010/main" val="12872216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851814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2">
            <a:extLst>
              <a:ext uri="{FF2B5EF4-FFF2-40B4-BE49-F238E27FC236}">
                <a16:creationId xmlns:a16="http://schemas.microsoft.com/office/drawing/2014/main" id="{C3B1B591-A460-954F-8EFD-43686F629D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295400" y="1295400"/>
            <a:ext cx="12192000" cy="9601200"/>
          </a:xfrm>
          <a:prstGeom prst="rect">
            <a:avLst/>
          </a:prstGeom>
          <a:solidFill>
            <a:schemeClr val="bg1"/>
          </a:solidFill>
          <a:effectLst>
            <a:outerShdw blurRad="50800" dist="50800" dir="5400000" algn="ctr" rotWithShape="0">
              <a:srgbClr val="000000"/>
            </a:outerShdw>
          </a:effectLst>
        </p:spPr>
      </p:pic>
      <p:sp>
        <p:nvSpPr>
          <p:cNvPr id="2" name="Rectangle 1">
            <a:extLst>
              <a:ext uri="{FF2B5EF4-FFF2-40B4-BE49-F238E27FC236}">
                <a16:creationId xmlns:a16="http://schemas.microsoft.com/office/drawing/2014/main" id="{DF305535-6E16-4C49-85B4-576AF65F5B81}"/>
              </a:ext>
            </a:extLst>
          </p:cNvPr>
          <p:cNvSpPr/>
          <p:nvPr/>
        </p:nvSpPr>
        <p:spPr>
          <a:xfrm>
            <a:off x="0" y="0"/>
            <a:ext cx="9601200" cy="12192000"/>
          </a:xfrm>
          <a:prstGeom prst="rect">
            <a:avLst/>
          </a:prstGeom>
          <a:solidFill>
            <a:schemeClr val="bg1">
              <a:alpha val="51397"/>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ube 3">
            <a:extLst>
              <a:ext uri="{FF2B5EF4-FFF2-40B4-BE49-F238E27FC236}">
                <a16:creationId xmlns:a16="http://schemas.microsoft.com/office/drawing/2014/main" id="{6F6CAB4B-440D-1A46-A28E-2D1E875A19BA}"/>
              </a:ext>
            </a:extLst>
          </p:cNvPr>
          <p:cNvSpPr/>
          <p:nvPr/>
        </p:nvSpPr>
        <p:spPr>
          <a:xfrm flipH="1">
            <a:off x="59589" y="159026"/>
            <a:ext cx="9541609" cy="12032972"/>
          </a:xfrm>
          <a:prstGeom prst="cube">
            <a:avLst>
              <a:gd name="adj" fmla="val 1323"/>
            </a:avLst>
          </a:prstGeom>
          <a:solidFill>
            <a:schemeClr val="bg1">
              <a:lumMod val="75000"/>
              <a:alpha val="38000"/>
            </a:schemeClr>
          </a:solidFill>
          <a:ln>
            <a:solidFill>
              <a:schemeClr val="bg1"/>
            </a:solidFill>
          </a:ln>
          <a:effectLst>
            <a:outerShdw blurRad="50800" dist="50800" dir="5400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ube 4">
            <a:extLst>
              <a:ext uri="{FF2B5EF4-FFF2-40B4-BE49-F238E27FC236}">
                <a16:creationId xmlns:a16="http://schemas.microsoft.com/office/drawing/2014/main" id="{E408E8F3-3727-6D4E-8FCB-5EEA0CB43522}"/>
              </a:ext>
            </a:extLst>
          </p:cNvPr>
          <p:cNvSpPr/>
          <p:nvPr/>
        </p:nvSpPr>
        <p:spPr>
          <a:xfrm flipH="1">
            <a:off x="360027" y="536124"/>
            <a:ext cx="2534702" cy="11399376"/>
          </a:xfrm>
          <a:prstGeom prst="cube">
            <a:avLst>
              <a:gd name="adj" fmla="val 294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ube 5">
            <a:extLst>
              <a:ext uri="{FF2B5EF4-FFF2-40B4-BE49-F238E27FC236}">
                <a16:creationId xmlns:a16="http://schemas.microsoft.com/office/drawing/2014/main" id="{44A6BF4F-194C-FA48-B7D2-806EC4E2C52A}"/>
              </a:ext>
            </a:extLst>
          </p:cNvPr>
          <p:cNvSpPr/>
          <p:nvPr/>
        </p:nvSpPr>
        <p:spPr>
          <a:xfrm flipH="1">
            <a:off x="3081130" y="528356"/>
            <a:ext cx="6246854" cy="11504618"/>
          </a:xfrm>
          <a:prstGeom prst="cube">
            <a:avLst>
              <a:gd name="adj" fmla="val 230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A9D802D-203E-0940-9654-C627603E9BFB}"/>
              </a:ext>
            </a:extLst>
          </p:cNvPr>
          <p:cNvSpPr txBox="1"/>
          <p:nvPr/>
        </p:nvSpPr>
        <p:spPr>
          <a:xfrm>
            <a:off x="273213" y="-3"/>
            <a:ext cx="3469324" cy="369332"/>
          </a:xfrm>
          <a:prstGeom prst="rect">
            <a:avLst/>
          </a:prstGeom>
          <a:noFill/>
        </p:spPr>
        <p:txBody>
          <a:bodyPr wrap="square" rtlCol="0">
            <a:spAutoFit/>
          </a:bodyPr>
          <a:lstStyle/>
          <a:p>
            <a:r>
              <a:rPr lang="en-US" b="1" dirty="0">
                <a:solidFill>
                  <a:srgbClr val="633B94"/>
                </a:solidFill>
                <a:latin typeface="Felix Titling" panose="020F0502020204030204" pitchFamily="34" charset="0"/>
                <a:cs typeface="Felix Titling" panose="020F0502020204030204" pitchFamily="34" charset="0"/>
              </a:rPr>
              <a:t>Cover Letter</a:t>
            </a:r>
          </a:p>
        </p:txBody>
      </p:sp>
      <p:sp>
        <p:nvSpPr>
          <p:cNvPr id="10" name="TextBox 9">
            <a:extLst>
              <a:ext uri="{FF2B5EF4-FFF2-40B4-BE49-F238E27FC236}">
                <a16:creationId xmlns:a16="http://schemas.microsoft.com/office/drawing/2014/main" id="{526DA6DC-71E0-C643-AC22-D4181658607D}"/>
              </a:ext>
            </a:extLst>
          </p:cNvPr>
          <p:cNvSpPr txBox="1"/>
          <p:nvPr/>
        </p:nvSpPr>
        <p:spPr>
          <a:xfrm>
            <a:off x="484453" y="389133"/>
            <a:ext cx="2171813" cy="307777"/>
          </a:xfrm>
          <a:prstGeom prst="rect">
            <a:avLst/>
          </a:prstGeom>
          <a:noFill/>
        </p:spPr>
        <p:txBody>
          <a:bodyPr wrap="square" rtlCol="0">
            <a:spAutoFit/>
          </a:bodyPr>
          <a:lstStyle/>
          <a:p>
            <a:r>
              <a:rPr lang="en-US" sz="1400" b="1" dirty="0">
                <a:solidFill>
                  <a:schemeClr val="tx1">
                    <a:lumMod val="65000"/>
                    <a:lumOff val="35000"/>
                  </a:schemeClr>
                </a:solidFill>
                <a:latin typeface="Felix Titling" panose="020F0502020204030204" pitchFamily="34" charset="0"/>
                <a:cs typeface="Felix Titling" panose="020F0502020204030204" pitchFamily="34" charset="0"/>
              </a:rPr>
              <a:t>References</a:t>
            </a:r>
          </a:p>
        </p:txBody>
      </p:sp>
      <p:sp>
        <p:nvSpPr>
          <p:cNvPr id="11" name="TextBox 10">
            <a:extLst>
              <a:ext uri="{FF2B5EF4-FFF2-40B4-BE49-F238E27FC236}">
                <a16:creationId xmlns:a16="http://schemas.microsoft.com/office/drawing/2014/main" id="{2795E814-F8EB-4D47-959A-02E2AE95BC0E}"/>
              </a:ext>
            </a:extLst>
          </p:cNvPr>
          <p:cNvSpPr txBox="1"/>
          <p:nvPr/>
        </p:nvSpPr>
        <p:spPr>
          <a:xfrm>
            <a:off x="3319593" y="420773"/>
            <a:ext cx="3469324" cy="307777"/>
          </a:xfrm>
          <a:prstGeom prst="rect">
            <a:avLst/>
          </a:prstGeom>
          <a:noFill/>
        </p:spPr>
        <p:txBody>
          <a:bodyPr wrap="square" rtlCol="0">
            <a:spAutoFit/>
          </a:bodyPr>
          <a:lstStyle/>
          <a:p>
            <a:r>
              <a:rPr lang="en-US" sz="1400" b="1" dirty="0">
                <a:solidFill>
                  <a:schemeClr val="tx1">
                    <a:lumMod val="65000"/>
                    <a:lumOff val="35000"/>
                  </a:schemeClr>
                </a:solidFill>
                <a:latin typeface="Felix Titling" panose="020F0502020204030204" pitchFamily="34" charset="0"/>
                <a:cs typeface="Felix Titling" panose="020F0502020204030204" pitchFamily="34" charset="0"/>
              </a:rPr>
              <a:t>letter</a:t>
            </a:r>
          </a:p>
        </p:txBody>
      </p:sp>
      <p:sp>
        <p:nvSpPr>
          <p:cNvPr id="12" name="Cube 11">
            <a:extLst>
              <a:ext uri="{FF2B5EF4-FFF2-40B4-BE49-F238E27FC236}">
                <a16:creationId xmlns:a16="http://schemas.microsoft.com/office/drawing/2014/main" id="{CA4E8C4D-9589-0742-A065-FA2B933B9EC9}"/>
              </a:ext>
            </a:extLst>
          </p:cNvPr>
          <p:cNvSpPr/>
          <p:nvPr/>
        </p:nvSpPr>
        <p:spPr>
          <a:xfrm flipH="1">
            <a:off x="3533248" y="1010696"/>
            <a:ext cx="5451726" cy="3288296"/>
          </a:xfrm>
          <a:prstGeom prst="cube">
            <a:avLst>
              <a:gd name="adj" fmla="val 2080"/>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ube 12">
            <a:extLst>
              <a:ext uri="{FF2B5EF4-FFF2-40B4-BE49-F238E27FC236}">
                <a16:creationId xmlns:a16="http://schemas.microsoft.com/office/drawing/2014/main" id="{C27FDA2B-6DA0-D044-A7A7-1BB08E1DF126}"/>
              </a:ext>
            </a:extLst>
          </p:cNvPr>
          <p:cNvSpPr/>
          <p:nvPr/>
        </p:nvSpPr>
        <p:spPr>
          <a:xfrm flipH="1">
            <a:off x="3533248" y="4844702"/>
            <a:ext cx="5451726" cy="6772636"/>
          </a:xfrm>
          <a:prstGeom prst="cube">
            <a:avLst>
              <a:gd name="adj" fmla="val 144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ube 23">
            <a:extLst>
              <a:ext uri="{FF2B5EF4-FFF2-40B4-BE49-F238E27FC236}">
                <a16:creationId xmlns:a16="http://schemas.microsoft.com/office/drawing/2014/main" id="{FD85A864-C4C7-3247-A3F8-B9D02B6E3B2C}"/>
              </a:ext>
            </a:extLst>
          </p:cNvPr>
          <p:cNvSpPr/>
          <p:nvPr/>
        </p:nvSpPr>
        <p:spPr>
          <a:xfrm flipH="1">
            <a:off x="3808132" y="1342677"/>
            <a:ext cx="2594140" cy="2775189"/>
          </a:xfrm>
          <a:prstGeom prst="cube">
            <a:avLst>
              <a:gd name="adj" fmla="val 2139"/>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ube 15">
            <a:extLst>
              <a:ext uri="{FF2B5EF4-FFF2-40B4-BE49-F238E27FC236}">
                <a16:creationId xmlns:a16="http://schemas.microsoft.com/office/drawing/2014/main" id="{EA868BAC-C7CB-964F-8B7F-BBC0FDDCD2DA}"/>
              </a:ext>
            </a:extLst>
          </p:cNvPr>
          <p:cNvSpPr/>
          <p:nvPr/>
        </p:nvSpPr>
        <p:spPr>
          <a:xfrm flipH="1">
            <a:off x="643277" y="1098949"/>
            <a:ext cx="2092300" cy="1435628"/>
          </a:xfrm>
          <a:prstGeom prst="cube">
            <a:avLst>
              <a:gd name="adj" fmla="val 541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ube 16">
            <a:extLst>
              <a:ext uri="{FF2B5EF4-FFF2-40B4-BE49-F238E27FC236}">
                <a16:creationId xmlns:a16="http://schemas.microsoft.com/office/drawing/2014/main" id="{212411C9-C731-4643-9A06-49CCC053A790}"/>
              </a:ext>
            </a:extLst>
          </p:cNvPr>
          <p:cNvSpPr/>
          <p:nvPr/>
        </p:nvSpPr>
        <p:spPr>
          <a:xfrm flipH="1">
            <a:off x="649236" y="2686917"/>
            <a:ext cx="2092300" cy="1435628"/>
          </a:xfrm>
          <a:prstGeom prst="cube">
            <a:avLst>
              <a:gd name="adj" fmla="val 541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ube 17">
            <a:extLst>
              <a:ext uri="{FF2B5EF4-FFF2-40B4-BE49-F238E27FC236}">
                <a16:creationId xmlns:a16="http://schemas.microsoft.com/office/drawing/2014/main" id="{9B8BDD06-7E2D-4E42-9788-3ACD8FA25D25}"/>
              </a:ext>
            </a:extLst>
          </p:cNvPr>
          <p:cNvSpPr/>
          <p:nvPr/>
        </p:nvSpPr>
        <p:spPr>
          <a:xfrm flipH="1">
            <a:off x="643277" y="4351976"/>
            <a:ext cx="2092300" cy="1435628"/>
          </a:xfrm>
          <a:prstGeom prst="cube">
            <a:avLst>
              <a:gd name="adj" fmla="val 541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88BE2C2C-A67D-5848-A7BF-E9296BCE97DA}"/>
              </a:ext>
            </a:extLst>
          </p:cNvPr>
          <p:cNvSpPr txBox="1"/>
          <p:nvPr/>
        </p:nvSpPr>
        <p:spPr>
          <a:xfrm>
            <a:off x="3742533" y="847665"/>
            <a:ext cx="3454273" cy="276999"/>
          </a:xfrm>
          <a:prstGeom prst="rect">
            <a:avLst/>
          </a:prstGeom>
          <a:noFill/>
        </p:spPr>
        <p:txBody>
          <a:bodyPr wrap="square" rtlCol="0">
            <a:spAutoFit/>
          </a:bodyPr>
          <a:lstStyle/>
          <a:p>
            <a:r>
              <a:rPr lang="en-US" sz="1200" b="1" dirty="0">
                <a:solidFill>
                  <a:srgbClr val="633B94"/>
                </a:solidFill>
                <a:latin typeface="Felix Titling" panose="020F0502020204030204" pitchFamily="34" charset="0"/>
                <a:cs typeface="Felix Titling" panose="020F0502020204030204" pitchFamily="34" charset="0"/>
              </a:rPr>
              <a:t>Recipient</a:t>
            </a:r>
          </a:p>
        </p:txBody>
      </p:sp>
      <p:sp>
        <p:nvSpPr>
          <p:cNvPr id="21" name="TextBox 20">
            <a:extLst>
              <a:ext uri="{FF2B5EF4-FFF2-40B4-BE49-F238E27FC236}">
                <a16:creationId xmlns:a16="http://schemas.microsoft.com/office/drawing/2014/main" id="{5AF2860D-83AB-7942-922F-4BF728607FBF}"/>
              </a:ext>
            </a:extLst>
          </p:cNvPr>
          <p:cNvSpPr txBox="1"/>
          <p:nvPr/>
        </p:nvSpPr>
        <p:spPr>
          <a:xfrm>
            <a:off x="3742533" y="4701600"/>
            <a:ext cx="3454273" cy="276999"/>
          </a:xfrm>
          <a:prstGeom prst="rect">
            <a:avLst/>
          </a:prstGeom>
          <a:noFill/>
        </p:spPr>
        <p:txBody>
          <a:bodyPr wrap="square" rtlCol="0">
            <a:spAutoFit/>
          </a:bodyPr>
          <a:lstStyle/>
          <a:p>
            <a:r>
              <a:rPr lang="en-US" sz="1200" b="1" dirty="0">
                <a:solidFill>
                  <a:srgbClr val="633B94"/>
                </a:solidFill>
                <a:latin typeface="Felix Titling" panose="020F0502020204030204" pitchFamily="34" charset="0"/>
                <a:cs typeface="Felix Titling" panose="020F0502020204030204" pitchFamily="34" charset="0"/>
              </a:rPr>
              <a:t>Response</a:t>
            </a:r>
          </a:p>
        </p:txBody>
      </p:sp>
      <p:sp>
        <p:nvSpPr>
          <p:cNvPr id="22" name="TextBox 21">
            <a:extLst>
              <a:ext uri="{FF2B5EF4-FFF2-40B4-BE49-F238E27FC236}">
                <a16:creationId xmlns:a16="http://schemas.microsoft.com/office/drawing/2014/main" id="{3269FDE8-4FBB-C541-B412-E7AD349DA28C}"/>
              </a:ext>
            </a:extLst>
          </p:cNvPr>
          <p:cNvSpPr txBox="1"/>
          <p:nvPr/>
        </p:nvSpPr>
        <p:spPr>
          <a:xfrm>
            <a:off x="4061788" y="1569249"/>
            <a:ext cx="1984934" cy="900246"/>
          </a:xfrm>
          <a:prstGeom prst="rect">
            <a:avLst/>
          </a:prstGeom>
          <a:solidFill>
            <a:srgbClr val="432860">
              <a:alpha val="25009"/>
            </a:srgbClr>
          </a:solidFill>
          <a:effectLst>
            <a:outerShdw blurRad="50800" dist="38100" dir="5400000" algn="t" rotWithShape="0">
              <a:schemeClr val="bg1">
                <a:lumMod val="75000"/>
                <a:alpha val="40000"/>
              </a:schemeClr>
            </a:outerShdw>
          </a:effectLst>
        </p:spPr>
        <p:txBody>
          <a:bodyPr wrap="square" rtlCol="0">
            <a:spAutoFit/>
          </a:bodyPr>
          <a:lstStyle/>
          <a:p>
            <a:pPr algn="just"/>
            <a:r>
              <a:rPr lang="en-US" sz="1050" dirty="0">
                <a:solidFill>
                  <a:schemeClr val="bg1">
                    <a:lumMod val="95000"/>
                  </a:schemeClr>
                </a:solidFill>
                <a:latin typeface="Georgia" panose="02040502050405020303" pitchFamily="18" charset="0"/>
              </a:rPr>
              <a:t>First Name</a:t>
            </a:r>
          </a:p>
          <a:p>
            <a:pPr algn="just"/>
            <a:r>
              <a:rPr lang="en-US" sz="1050" dirty="0">
                <a:solidFill>
                  <a:schemeClr val="bg1">
                    <a:lumMod val="95000"/>
                  </a:schemeClr>
                </a:solidFill>
                <a:latin typeface="Georgia" panose="02040502050405020303" pitchFamily="18" charset="0"/>
              </a:rPr>
              <a:t>Last Name</a:t>
            </a:r>
          </a:p>
          <a:p>
            <a:pPr algn="just"/>
            <a:r>
              <a:rPr lang="en-US" sz="1050" dirty="0">
                <a:solidFill>
                  <a:schemeClr val="bg1">
                    <a:lumMod val="95000"/>
                  </a:schemeClr>
                </a:solidFill>
                <a:latin typeface="Georgia" panose="02040502050405020303" pitchFamily="18" charset="0"/>
              </a:rPr>
              <a:t>Address:</a:t>
            </a:r>
          </a:p>
          <a:p>
            <a:pPr algn="just"/>
            <a:r>
              <a:rPr lang="en-US" sz="1050" dirty="0">
                <a:solidFill>
                  <a:schemeClr val="bg1">
                    <a:lumMod val="95000"/>
                  </a:schemeClr>
                </a:solidFill>
                <a:latin typeface="Georgia" panose="02040502050405020303" pitchFamily="18" charset="0"/>
              </a:rPr>
              <a:t>16 Gaslight Dr. Apt 8</a:t>
            </a:r>
          </a:p>
          <a:p>
            <a:pPr algn="just"/>
            <a:r>
              <a:rPr lang="en-US" sz="1050" dirty="0">
                <a:solidFill>
                  <a:schemeClr val="bg1">
                    <a:lumMod val="95000"/>
                  </a:schemeClr>
                </a:solidFill>
                <a:latin typeface="Georgia" panose="02040502050405020303" pitchFamily="18" charset="0"/>
              </a:rPr>
              <a:t>South Weymouth, MA 02190</a:t>
            </a:r>
          </a:p>
        </p:txBody>
      </p:sp>
      <p:sp>
        <p:nvSpPr>
          <p:cNvPr id="23" name="TextBox 22">
            <a:extLst>
              <a:ext uri="{FF2B5EF4-FFF2-40B4-BE49-F238E27FC236}">
                <a16:creationId xmlns:a16="http://schemas.microsoft.com/office/drawing/2014/main" id="{47157868-3BE9-464C-97D7-D9FE445614DD}"/>
              </a:ext>
            </a:extLst>
          </p:cNvPr>
          <p:cNvSpPr txBox="1"/>
          <p:nvPr/>
        </p:nvSpPr>
        <p:spPr>
          <a:xfrm>
            <a:off x="-2537798" y="-48725"/>
            <a:ext cx="2206134" cy="577081"/>
          </a:xfrm>
          <a:prstGeom prst="rect">
            <a:avLst/>
          </a:prstGeom>
          <a:solidFill>
            <a:srgbClr val="432860">
              <a:alpha val="25009"/>
            </a:srgbClr>
          </a:solidFill>
          <a:effectLst>
            <a:outerShdw blurRad="50800" dist="38100" dir="5400000" algn="t" rotWithShape="0">
              <a:schemeClr val="bg1">
                <a:lumMod val="75000"/>
                <a:alpha val="40000"/>
              </a:schemeClr>
            </a:outerShdw>
          </a:effectLst>
        </p:spPr>
        <p:txBody>
          <a:bodyPr wrap="square" rtlCol="0">
            <a:spAutoFit/>
          </a:bodyPr>
          <a:lstStyle/>
          <a:p>
            <a:pPr algn="just"/>
            <a:r>
              <a:rPr lang="en-US" sz="1050" dirty="0">
                <a:solidFill>
                  <a:schemeClr val="bg1">
                    <a:lumMod val="95000"/>
                  </a:schemeClr>
                </a:solidFill>
                <a:latin typeface="Georgia" panose="02040502050405020303" pitchFamily="18" charset="0"/>
              </a:rPr>
              <a:t>Address:</a:t>
            </a:r>
          </a:p>
          <a:p>
            <a:pPr algn="just"/>
            <a:r>
              <a:rPr lang="en-US" sz="1050" dirty="0">
                <a:solidFill>
                  <a:schemeClr val="bg1">
                    <a:lumMod val="95000"/>
                  </a:schemeClr>
                </a:solidFill>
                <a:latin typeface="Georgia" panose="02040502050405020303" pitchFamily="18" charset="0"/>
              </a:rPr>
              <a:t>16 Gaslight Dr. Apt 8</a:t>
            </a:r>
          </a:p>
          <a:p>
            <a:pPr algn="just"/>
            <a:r>
              <a:rPr lang="en-US" sz="1050" dirty="0">
                <a:solidFill>
                  <a:schemeClr val="bg1">
                    <a:lumMod val="95000"/>
                  </a:schemeClr>
                </a:solidFill>
                <a:latin typeface="Georgia" panose="02040502050405020303" pitchFamily="18" charset="0"/>
              </a:rPr>
              <a:t>South Weymouth, MA 02190</a:t>
            </a:r>
          </a:p>
        </p:txBody>
      </p:sp>
      <p:sp>
        <p:nvSpPr>
          <p:cNvPr id="25" name="TextBox 24">
            <a:extLst>
              <a:ext uri="{FF2B5EF4-FFF2-40B4-BE49-F238E27FC236}">
                <a16:creationId xmlns:a16="http://schemas.microsoft.com/office/drawing/2014/main" id="{10F296D0-C332-D643-ABB9-9B3A1CE0781A}"/>
              </a:ext>
            </a:extLst>
          </p:cNvPr>
          <p:cNvSpPr txBox="1"/>
          <p:nvPr/>
        </p:nvSpPr>
        <p:spPr>
          <a:xfrm>
            <a:off x="4061788" y="2733769"/>
            <a:ext cx="1984934" cy="900246"/>
          </a:xfrm>
          <a:prstGeom prst="rect">
            <a:avLst/>
          </a:prstGeom>
          <a:solidFill>
            <a:srgbClr val="432860">
              <a:alpha val="25009"/>
            </a:srgbClr>
          </a:solidFill>
          <a:effectLst>
            <a:outerShdw blurRad="50800" dist="38100" dir="5400000" algn="t" rotWithShape="0">
              <a:schemeClr val="bg1">
                <a:lumMod val="75000"/>
                <a:alpha val="40000"/>
              </a:schemeClr>
            </a:outerShdw>
          </a:effectLst>
        </p:spPr>
        <p:txBody>
          <a:bodyPr wrap="square" rtlCol="0">
            <a:spAutoFit/>
          </a:bodyPr>
          <a:lstStyle/>
          <a:p>
            <a:pPr algn="just"/>
            <a:r>
              <a:rPr lang="en-US" sz="1050" dirty="0">
                <a:solidFill>
                  <a:schemeClr val="bg1">
                    <a:lumMod val="95000"/>
                  </a:schemeClr>
                </a:solidFill>
                <a:latin typeface="Georgia" panose="02040502050405020303" pitchFamily="18" charset="0"/>
              </a:rPr>
              <a:t>First Name</a:t>
            </a:r>
          </a:p>
          <a:p>
            <a:pPr algn="just"/>
            <a:r>
              <a:rPr lang="en-US" sz="1050" dirty="0">
                <a:solidFill>
                  <a:schemeClr val="bg1">
                    <a:lumMod val="95000"/>
                  </a:schemeClr>
                </a:solidFill>
                <a:latin typeface="Georgia" panose="02040502050405020303" pitchFamily="18" charset="0"/>
              </a:rPr>
              <a:t>Last Name</a:t>
            </a:r>
          </a:p>
          <a:p>
            <a:pPr algn="just"/>
            <a:r>
              <a:rPr lang="en-US" sz="1050" dirty="0">
                <a:solidFill>
                  <a:schemeClr val="bg1">
                    <a:lumMod val="95000"/>
                  </a:schemeClr>
                </a:solidFill>
                <a:latin typeface="Georgia" panose="02040502050405020303" pitchFamily="18" charset="0"/>
              </a:rPr>
              <a:t>Address:</a:t>
            </a:r>
          </a:p>
          <a:p>
            <a:pPr algn="just"/>
            <a:r>
              <a:rPr lang="en-US" sz="1050" dirty="0">
                <a:solidFill>
                  <a:schemeClr val="bg1">
                    <a:lumMod val="95000"/>
                  </a:schemeClr>
                </a:solidFill>
                <a:latin typeface="Georgia" panose="02040502050405020303" pitchFamily="18" charset="0"/>
              </a:rPr>
              <a:t>16 Gaslight Dr. Apt 8</a:t>
            </a:r>
          </a:p>
          <a:p>
            <a:pPr algn="just"/>
            <a:r>
              <a:rPr lang="en-US" sz="1050" dirty="0">
                <a:solidFill>
                  <a:schemeClr val="bg1">
                    <a:lumMod val="95000"/>
                  </a:schemeClr>
                </a:solidFill>
                <a:latin typeface="Georgia" panose="02040502050405020303" pitchFamily="18" charset="0"/>
              </a:rPr>
              <a:t>South Weymouth, MA 02190</a:t>
            </a:r>
          </a:p>
        </p:txBody>
      </p:sp>
      <p:sp>
        <p:nvSpPr>
          <p:cNvPr id="26" name="TextBox 25">
            <a:extLst>
              <a:ext uri="{FF2B5EF4-FFF2-40B4-BE49-F238E27FC236}">
                <a16:creationId xmlns:a16="http://schemas.microsoft.com/office/drawing/2014/main" id="{BC10E6B1-4D58-034F-BDEE-59DCF125740C}"/>
              </a:ext>
            </a:extLst>
          </p:cNvPr>
          <p:cNvSpPr txBox="1"/>
          <p:nvPr/>
        </p:nvSpPr>
        <p:spPr>
          <a:xfrm>
            <a:off x="3808132" y="5169946"/>
            <a:ext cx="4990428" cy="253916"/>
          </a:xfrm>
          <a:prstGeom prst="rect">
            <a:avLst/>
          </a:prstGeom>
          <a:solidFill>
            <a:srgbClr val="432860">
              <a:alpha val="25009"/>
            </a:srgbClr>
          </a:solidFill>
          <a:effectLst>
            <a:outerShdw blurRad="50800" dist="38100" dir="5400000" algn="t" rotWithShape="0">
              <a:schemeClr val="bg1">
                <a:lumMod val="75000"/>
                <a:alpha val="40000"/>
              </a:schemeClr>
            </a:outerShdw>
          </a:effectLst>
        </p:spPr>
        <p:txBody>
          <a:bodyPr wrap="square" rtlCol="0">
            <a:spAutoFit/>
          </a:bodyPr>
          <a:lstStyle/>
          <a:p>
            <a:pPr algn="just"/>
            <a:endParaRPr lang="en-US" sz="1050" dirty="0">
              <a:solidFill>
                <a:schemeClr val="bg1">
                  <a:lumMod val="95000"/>
                </a:schemeClr>
              </a:solidFill>
              <a:latin typeface="Georgia" panose="02040502050405020303" pitchFamily="18" charset="0"/>
            </a:endParaRPr>
          </a:p>
        </p:txBody>
      </p:sp>
    </p:spTree>
    <p:extLst>
      <p:ext uri="{BB962C8B-B14F-4D97-AF65-F5344CB8AC3E}">
        <p14:creationId xmlns:p14="http://schemas.microsoft.com/office/powerpoint/2010/main" val="24694389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EEBDC65-AB3D-1555-E1CF-6439B35035F5}"/>
              </a:ext>
            </a:extLst>
          </p:cNvPr>
          <p:cNvGrpSpPr/>
          <p:nvPr/>
        </p:nvGrpSpPr>
        <p:grpSpPr>
          <a:xfrm>
            <a:off x="-29796" y="-421762"/>
            <a:ext cx="9630996" cy="12613762"/>
            <a:chOff x="-29796" y="-421762"/>
            <a:chExt cx="9630996" cy="12613762"/>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29789" y="157655"/>
              <a:ext cx="9541609" cy="11929243"/>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42901A1-5AE1-3DCB-7D8D-C77CF7A12848}"/>
                </a:ext>
              </a:extLst>
            </p:cNvPr>
            <p:cNvSpPr txBox="1"/>
            <p:nvPr/>
          </p:nvSpPr>
          <p:spPr>
            <a:xfrm>
              <a:off x="331316" y="-27011"/>
              <a:ext cx="4986917"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Education journey</a:t>
              </a:r>
            </a:p>
          </p:txBody>
        </p:sp>
        <p:sp>
          <p:nvSpPr>
            <p:cNvPr id="3" name="Cube 2">
              <a:extLst>
                <a:ext uri="{FF2B5EF4-FFF2-40B4-BE49-F238E27FC236}">
                  <a16:creationId xmlns:a16="http://schemas.microsoft.com/office/drawing/2014/main" id="{BCC5D204-CF10-B53E-DA09-4C02284BEFDE}"/>
                </a:ext>
              </a:extLst>
            </p:cNvPr>
            <p:cNvSpPr/>
            <p:nvPr/>
          </p:nvSpPr>
          <p:spPr>
            <a:xfrm flipH="1">
              <a:off x="1682216" y="3612247"/>
              <a:ext cx="6236754" cy="5291230"/>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EDC8626-6B6C-F29D-4369-0343F4812944}"/>
                </a:ext>
              </a:extLst>
            </p:cNvPr>
            <p:cNvSpPr txBox="1"/>
            <p:nvPr/>
          </p:nvSpPr>
          <p:spPr>
            <a:xfrm>
              <a:off x="3410460" y="3427606"/>
              <a:ext cx="2868157" cy="307777"/>
            </a:xfrm>
            <a:prstGeom prst="rect">
              <a:avLst/>
            </a:prstGeom>
            <a:noFill/>
          </p:spPr>
          <p:txBody>
            <a:bodyPr wrap="square" rtlCol="0">
              <a:spAutoFit/>
            </a:bodyPr>
            <a:lstStyle/>
            <a:p>
              <a:r>
                <a:rPr lang="en-US" sz="1400" b="1" dirty="0">
                  <a:solidFill>
                    <a:srgbClr val="002060"/>
                  </a:solidFill>
                  <a:latin typeface="Felix Titling" panose="020F0502020204030204" pitchFamily="34" charset="0"/>
                  <a:cs typeface="Felix Titling" panose="020F0502020204030204" pitchFamily="34" charset="0"/>
                </a:rPr>
                <a:t>Schools / organizations</a:t>
              </a:r>
            </a:p>
          </p:txBody>
        </p:sp>
        <p:sp>
          <p:nvSpPr>
            <p:cNvPr id="8" name="Cube 7">
              <a:extLst>
                <a:ext uri="{FF2B5EF4-FFF2-40B4-BE49-F238E27FC236}">
                  <a16:creationId xmlns:a16="http://schemas.microsoft.com/office/drawing/2014/main" id="{3FF20437-4E69-E1B5-50C2-CC58EB72A1C4}"/>
                </a:ext>
              </a:extLst>
            </p:cNvPr>
            <p:cNvSpPr/>
            <p:nvPr/>
          </p:nvSpPr>
          <p:spPr>
            <a:xfrm flipH="1">
              <a:off x="2013724" y="4144801"/>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ube 14">
              <a:extLst>
                <a:ext uri="{FF2B5EF4-FFF2-40B4-BE49-F238E27FC236}">
                  <a16:creationId xmlns:a16="http://schemas.microsoft.com/office/drawing/2014/main" id="{AC6A86DA-D994-5CC9-B104-3044E4D2DBC1}"/>
                </a:ext>
              </a:extLst>
            </p:cNvPr>
            <p:cNvSpPr/>
            <p:nvPr/>
          </p:nvSpPr>
          <p:spPr>
            <a:xfrm flipH="1">
              <a:off x="396912" y="593889"/>
              <a:ext cx="8916769" cy="2455053"/>
            </a:xfrm>
            <a:prstGeom prst="cube">
              <a:avLst>
                <a:gd name="adj" fmla="val 375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25AEFEF7-8645-A357-E6D9-14A3DA13DB43}"/>
                </a:ext>
              </a:extLst>
            </p:cNvPr>
            <p:cNvSpPr txBox="1"/>
            <p:nvPr/>
          </p:nvSpPr>
          <p:spPr>
            <a:xfrm>
              <a:off x="683637" y="440000"/>
              <a:ext cx="2335874" cy="307777"/>
            </a:xfrm>
            <a:prstGeom prst="rect">
              <a:avLst/>
            </a:prstGeom>
            <a:noFill/>
          </p:spPr>
          <p:txBody>
            <a:bodyPr wrap="square" rtlCol="0">
              <a:spAutoFit/>
            </a:bodyPr>
            <a:lstStyle/>
            <a:p>
              <a:r>
                <a:rPr lang="en-US" sz="1400" b="1" dirty="0">
                  <a:solidFill>
                    <a:srgbClr val="002060"/>
                  </a:solidFill>
                  <a:latin typeface="Felix Titling" panose="020F0502020204030204" pitchFamily="34" charset="0"/>
                  <a:cs typeface="Felix Titling" panose="020F0502020204030204" pitchFamily="34" charset="0"/>
                </a:rPr>
                <a:t>Introduction</a:t>
              </a:r>
            </a:p>
          </p:txBody>
        </p:sp>
        <p:sp>
          <p:nvSpPr>
            <p:cNvPr id="17" name="Cube 16">
              <a:extLst>
                <a:ext uri="{FF2B5EF4-FFF2-40B4-BE49-F238E27FC236}">
                  <a16:creationId xmlns:a16="http://schemas.microsoft.com/office/drawing/2014/main" id="{7955914A-5661-795E-E8B3-4877BACDE4D9}"/>
                </a:ext>
              </a:extLst>
            </p:cNvPr>
            <p:cNvSpPr/>
            <p:nvPr/>
          </p:nvSpPr>
          <p:spPr>
            <a:xfrm flipH="1">
              <a:off x="4154103" y="4144801"/>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ube 17">
              <a:extLst>
                <a:ext uri="{FF2B5EF4-FFF2-40B4-BE49-F238E27FC236}">
                  <a16:creationId xmlns:a16="http://schemas.microsoft.com/office/drawing/2014/main" id="{3D90D90E-BF0D-5676-5CAA-B34975385B8E}"/>
                </a:ext>
              </a:extLst>
            </p:cNvPr>
            <p:cNvSpPr/>
            <p:nvPr/>
          </p:nvSpPr>
          <p:spPr>
            <a:xfrm flipH="1">
              <a:off x="6278617" y="4144800"/>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ube 18">
              <a:extLst>
                <a:ext uri="{FF2B5EF4-FFF2-40B4-BE49-F238E27FC236}">
                  <a16:creationId xmlns:a16="http://schemas.microsoft.com/office/drawing/2014/main" id="{46A68727-6E3E-AAC5-E4C1-B7BF92E505A0}"/>
                </a:ext>
              </a:extLst>
            </p:cNvPr>
            <p:cNvSpPr/>
            <p:nvPr/>
          </p:nvSpPr>
          <p:spPr>
            <a:xfrm flipH="1">
              <a:off x="2020690" y="6524137"/>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ube 19">
              <a:extLst>
                <a:ext uri="{FF2B5EF4-FFF2-40B4-BE49-F238E27FC236}">
                  <a16:creationId xmlns:a16="http://schemas.microsoft.com/office/drawing/2014/main" id="{8451F7A8-9647-B0B1-7CD4-3844393A593F}"/>
                </a:ext>
              </a:extLst>
            </p:cNvPr>
            <p:cNvSpPr/>
            <p:nvPr/>
          </p:nvSpPr>
          <p:spPr>
            <a:xfrm flipH="1">
              <a:off x="4161069" y="6524137"/>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ube 20">
              <a:extLst>
                <a:ext uri="{FF2B5EF4-FFF2-40B4-BE49-F238E27FC236}">
                  <a16:creationId xmlns:a16="http://schemas.microsoft.com/office/drawing/2014/main" id="{E737C704-4DD0-BFE3-0A67-57B0B3C000BA}"/>
                </a:ext>
              </a:extLst>
            </p:cNvPr>
            <p:cNvSpPr/>
            <p:nvPr/>
          </p:nvSpPr>
          <p:spPr>
            <a:xfrm flipH="1">
              <a:off x="6285583" y="6524136"/>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ube 21">
              <a:extLst>
                <a:ext uri="{FF2B5EF4-FFF2-40B4-BE49-F238E27FC236}">
                  <a16:creationId xmlns:a16="http://schemas.microsoft.com/office/drawing/2014/main" id="{9650CA70-A3C6-503E-738B-AB23AB8E3BEF}"/>
                </a:ext>
              </a:extLst>
            </p:cNvPr>
            <p:cNvSpPr/>
            <p:nvPr/>
          </p:nvSpPr>
          <p:spPr>
            <a:xfrm flipH="1">
              <a:off x="396912" y="9299616"/>
              <a:ext cx="8916769" cy="2455053"/>
            </a:xfrm>
            <a:prstGeom prst="cube">
              <a:avLst>
                <a:gd name="adj" fmla="val 375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593CE04A-1C1E-E3E1-4CC2-9752EAD89583}"/>
                </a:ext>
              </a:extLst>
            </p:cNvPr>
            <p:cNvSpPr txBox="1"/>
            <p:nvPr/>
          </p:nvSpPr>
          <p:spPr>
            <a:xfrm>
              <a:off x="683636" y="9143059"/>
              <a:ext cx="4116963" cy="307777"/>
            </a:xfrm>
            <a:prstGeom prst="rect">
              <a:avLst/>
            </a:prstGeom>
            <a:noFill/>
          </p:spPr>
          <p:txBody>
            <a:bodyPr wrap="square" rtlCol="0">
              <a:spAutoFit/>
            </a:bodyPr>
            <a:lstStyle/>
            <a:p>
              <a:r>
                <a:rPr lang="en-US" sz="1400" b="1" dirty="0">
                  <a:solidFill>
                    <a:srgbClr val="002060"/>
                  </a:solidFill>
                  <a:latin typeface="Felix Titling" panose="020F0502020204030204" pitchFamily="34" charset="0"/>
                  <a:cs typeface="Felix Titling" panose="020F0502020204030204" pitchFamily="34" charset="0"/>
                </a:rPr>
                <a:t>Additional information</a:t>
              </a:r>
            </a:p>
          </p:txBody>
        </p:sp>
        <p:sp>
          <p:nvSpPr>
            <p:cNvPr id="9" name="TextBox 8">
              <a:extLst>
                <a:ext uri="{FF2B5EF4-FFF2-40B4-BE49-F238E27FC236}">
                  <a16:creationId xmlns:a16="http://schemas.microsoft.com/office/drawing/2014/main" id="{A513BE0D-15D4-D84C-F38E-53D76EEFA8F1}"/>
                </a:ext>
              </a:extLst>
            </p:cNvPr>
            <p:cNvSpPr txBox="1"/>
            <p:nvPr/>
          </p:nvSpPr>
          <p:spPr>
            <a:xfrm>
              <a:off x="616662" y="769628"/>
              <a:ext cx="8624643" cy="2031325"/>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My education stems first from understanding the truth behind all things. Its from that perspective that I learn. I have studied from the medical field to the technology field and so on. </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I strive to keep learning daily because there are lessons everywhere that can aid us in our lives like functions to a program. </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All we need to do is capture them and utilize their benefits in our daily lives. And do also do what we can for others. </a:t>
              </a:r>
            </a:p>
          </p:txBody>
        </p:sp>
        <p:sp>
          <p:nvSpPr>
            <p:cNvPr id="10" name="TextBox 9">
              <a:extLst>
                <a:ext uri="{FF2B5EF4-FFF2-40B4-BE49-F238E27FC236}">
                  <a16:creationId xmlns:a16="http://schemas.microsoft.com/office/drawing/2014/main" id="{C43AF2EF-62B2-F2FD-63F2-0A47F31ED0AB}"/>
                </a:ext>
              </a:extLst>
            </p:cNvPr>
            <p:cNvSpPr txBox="1"/>
            <p:nvPr/>
          </p:nvSpPr>
          <p:spPr>
            <a:xfrm>
              <a:off x="662715" y="9738792"/>
              <a:ext cx="8624643" cy="1600438"/>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Although I have gone to multiple colleges, I know that the wealth of my knowledge truly comes from my persistence to never give up and to utilize my current knowledge to do more for others. </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I plan to use my knowledge to build better solutions for the future where we can be as efficient as possible and have more time to ourselves to live more full lives as individuals. </a:t>
              </a:r>
            </a:p>
          </p:txBody>
        </p:sp>
      </p:grpSp>
    </p:spTree>
    <p:extLst>
      <p:ext uri="{BB962C8B-B14F-4D97-AF65-F5344CB8AC3E}">
        <p14:creationId xmlns:p14="http://schemas.microsoft.com/office/powerpoint/2010/main" val="23819333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8B9691DC-195C-1F1F-3C2D-BF476F99A467}"/>
              </a:ext>
            </a:extLst>
          </p:cNvPr>
          <p:cNvGrpSpPr/>
          <p:nvPr/>
        </p:nvGrpSpPr>
        <p:grpSpPr>
          <a:xfrm>
            <a:off x="-29796" y="-421762"/>
            <a:ext cx="9630996" cy="12613762"/>
            <a:chOff x="-29796" y="-421762"/>
            <a:chExt cx="9630996" cy="12613762"/>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29789" y="157655"/>
              <a:ext cx="9541609" cy="11929243"/>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42901A1-5AE1-3DCB-7D8D-C77CF7A12848}"/>
                </a:ext>
              </a:extLst>
            </p:cNvPr>
            <p:cNvSpPr txBox="1"/>
            <p:nvPr/>
          </p:nvSpPr>
          <p:spPr>
            <a:xfrm>
              <a:off x="331316" y="-27011"/>
              <a:ext cx="4986917"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Places to adventure</a:t>
              </a:r>
            </a:p>
          </p:txBody>
        </p:sp>
        <p:sp>
          <p:nvSpPr>
            <p:cNvPr id="3" name="Cube 2">
              <a:extLst>
                <a:ext uri="{FF2B5EF4-FFF2-40B4-BE49-F238E27FC236}">
                  <a16:creationId xmlns:a16="http://schemas.microsoft.com/office/drawing/2014/main" id="{BCC5D204-CF10-B53E-DA09-4C02284BEFDE}"/>
                </a:ext>
              </a:extLst>
            </p:cNvPr>
            <p:cNvSpPr/>
            <p:nvPr/>
          </p:nvSpPr>
          <p:spPr>
            <a:xfrm flipH="1">
              <a:off x="396911" y="737072"/>
              <a:ext cx="8916769" cy="8166405"/>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EDC8626-6B6C-F29D-4369-0343F4812944}"/>
                </a:ext>
              </a:extLst>
            </p:cNvPr>
            <p:cNvSpPr txBox="1"/>
            <p:nvPr/>
          </p:nvSpPr>
          <p:spPr>
            <a:xfrm>
              <a:off x="579645" y="592306"/>
              <a:ext cx="2868157" cy="307777"/>
            </a:xfrm>
            <a:prstGeom prst="rect">
              <a:avLst/>
            </a:prstGeom>
            <a:noFill/>
          </p:spPr>
          <p:txBody>
            <a:bodyPr wrap="square" rtlCol="0">
              <a:spAutoFit/>
            </a:bodyPr>
            <a:lstStyle/>
            <a:p>
              <a:r>
                <a:rPr lang="en-US" sz="1400" b="1" dirty="0">
                  <a:solidFill>
                    <a:srgbClr val="002060"/>
                  </a:solidFill>
                  <a:latin typeface="Felix Titling" panose="020F0502020204030204" pitchFamily="34" charset="0"/>
                  <a:cs typeface="Felix Titling" panose="020F0502020204030204" pitchFamily="34" charset="0"/>
                </a:rPr>
                <a:t>Countries I want to visit</a:t>
              </a:r>
            </a:p>
          </p:txBody>
        </p:sp>
        <p:sp>
          <p:nvSpPr>
            <p:cNvPr id="8" name="Cube 7">
              <a:extLst>
                <a:ext uri="{FF2B5EF4-FFF2-40B4-BE49-F238E27FC236}">
                  <a16:creationId xmlns:a16="http://schemas.microsoft.com/office/drawing/2014/main" id="{3FF20437-4E69-E1B5-50C2-CC58EB72A1C4}"/>
                </a:ext>
              </a:extLst>
            </p:cNvPr>
            <p:cNvSpPr/>
            <p:nvPr/>
          </p:nvSpPr>
          <p:spPr>
            <a:xfrm flipH="1">
              <a:off x="805611" y="1220940"/>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ube 16">
              <a:extLst>
                <a:ext uri="{FF2B5EF4-FFF2-40B4-BE49-F238E27FC236}">
                  <a16:creationId xmlns:a16="http://schemas.microsoft.com/office/drawing/2014/main" id="{7955914A-5661-795E-E8B3-4877BACDE4D9}"/>
                </a:ext>
              </a:extLst>
            </p:cNvPr>
            <p:cNvSpPr/>
            <p:nvPr/>
          </p:nvSpPr>
          <p:spPr>
            <a:xfrm flipH="1">
              <a:off x="3061922" y="1220940"/>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ube 17">
              <a:extLst>
                <a:ext uri="{FF2B5EF4-FFF2-40B4-BE49-F238E27FC236}">
                  <a16:creationId xmlns:a16="http://schemas.microsoft.com/office/drawing/2014/main" id="{3D90D90E-BF0D-5676-5CAA-B34975385B8E}"/>
                </a:ext>
              </a:extLst>
            </p:cNvPr>
            <p:cNvSpPr/>
            <p:nvPr/>
          </p:nvSpPr>
          <p:spPr>
            <a:xfrm flipH="1">
              <a:off x="7574544" y="1220940"/>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ube 21">
              <a:extLst>
                <a:ext uri="{FF2B5EF4-FFF2-40B4-BE49-F238E27FC236}">
                  <a16:creationId xmlns:a16="http://schemas.microsoft.com/office/drawing/2014/main" id="{9650CA70-A3C6-503E-738B-AB23AB8E3BEF}"/>
                </a:ext>
              </a:extLst>
            </p:cNvPr>
            <p:cNvSpPr/>
            <p:nvPr/>
          </p:nvSpPr>
          <p:spPr>
            <a:xfrm flipH="1">
              <a:off x="396912" y="9299616"/>
              <a:ext cx="8916769" cy="2455053"/>
            </a:xfrm>
            <a:prstGeom prst="cube">
              <a:avLst>
                <a:gd name="adj" fmla="val 375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593CE04A-1C1E-E3E1-4CC2-9752EAD89583}"/>
                </a:ext>
              </a:extLst>
            </p:cNvPr>
            <p:cNvSpPr txBox="1"/>
            <p:nvPr/>
          </p:nvSpPr>
          <p:spPr>
            <a:xfrm>
              <a:off x="683636" y="9143059"/>
              <a:ext cx="4116963" cy="307777"/>
            </a:xfrm>
            <a:prstGeom prst="rect">
              <a:avLst/>
            </a:prstGeom>
            <a:noFill/>
          </p:spPr>
          <p:txBody>
            <a:bodyPr wrap="square" rtlCol="0">
              <a:spAutoFit/>
            </a:bodyPr>
            <a:lstStyle/>
            <a:p>
              <a:r>
                <a:rPr lang="en-US" sz="1400" b="1" dirty="0">
                  <a:solidFill>
                    <a:srgbClr val="002060"/>
                  </a:solidFill>
                  <a:latin typeface="Felix Titling" panose="020F0502020204030204" pitchFamily="34" charset="0"/>
                  <a:cs typeface="Felix Titling" panose="020F0502020204030204" pitchFamily="34" charset="0"/>
                </a:rPr>
                <a:t>Additional information</a:t>
              </a:r>
            </a:p>
          </p:txBody>
        </p:sp>
        <p:sp>
          <p:nvSpPr>
            <p:cNvPr id="11" name="Cube 10">
              <a:extLst>
                <a:ext uri="{FF2B5EF4-FFF2-40B4-BE49-F238E27FC236}">
                  <a16:creationId xmlns:a16="http://schemas.microsoft.com/office/drawing/2014/main" id="{7A4214EB-D41C-1481-88F8-4A10365586E4}"/>
                </a:ext>
              </a:extLst>
            </p:cNvPr>
            <p:cNvSpPr/>
            <p:nvPr/>
          </p:nvSpPr>
          <p:spPr>
            <a:xfrm flipH="1">
              <a:off x="5318233" y="1220940"/>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ube 11">
              <a:extLst>
                <a:ext uri="{FF2B5EF4-FFF2-40B4-BE49-F238E27FC236}">
                  <a16:creationId xmlns:a16="http://schemas.microsoft.com/office/drawing/2014/main" id="{8373B108-CD3C-53ED-56FF-11F1DF2F9E7D}"/>
                </a:ext>
              </a:extLst>
            </p:cNvPr>
            <p:cNvSpPr/>
            <p:nvPr/>
          </p:nvSpPr>
          <p:spPr>
            <a:xfrm flipH="1">
              <a:off x="805611" y="3254419"/>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ube 12">
              <a:extLst>
                <a:ext uri="{FF2B5EF4-FFF2-40B4-BE49-F238E27FC236}">
                  <a16:creationId xmlns:a16="http://schemas.microsoft.com/office/drawing/2014/main" id="{DE8E3D70-A244-050F-5AFC-CB69F04E3426}"/>
                </a:ext>
              </a:extLst>
            </p:cNvPr>
            <p:cNvSpPr/>
            <p:nvPr/>
          </p:nvSpPr>
          <p:spPr>
            <a:xfrm flipH="1">
              <a:off x="3061922" y="3254419"/>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ube 13">
              <a:extLst>
                <a:ext uri="{FF2B5EF4-FFF2-40B4-BE49-F238E27FC236}">
                  <a16:creationId xmlns:a16="http://schemas.microsoft.com/office/drawing/2014/main" id="{C0DFA4E0-C70A-6CF7-6762-EFA0D3133859}"/>
                </a:ext>
              </a:extLst>
            </p:cNvPr>
            <p:cNvSpPr/>
            <p:nvPr/>
          </p:nvSpPr>
          <p:spPr>
            <a:xfrm flipH="1">
              <a:off x="7574544" y="3254419"/>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ube 23">
              <a:extLst>
                <a:ext uri="{FF2B5EF4-FFF2-40B4-BE49-F238E27FC236}">
                  <a16:creationId xmlns:a16="http://schemas.microsoft.com/office/drawing/2014/main" id="{A0B0CB99-8454-E8F8-ADD2-6B8C07280916}"/>
                </a:ext>
              </a:extLst>
            </p:cNvPr>
            <p:cNvSpPr/>
            <p:nvPr/>
          </p:nvSpPr>
          <p:spPr>
            <a:xfrm flipH="1">
              <a:off x="5318233" y="3254419"/>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ube 24">
              <a:extLst>
                <a:ext uri="{FF2B5EF4-FFF2-40B4-BE49-F238E27FC236}">
                  <a16:creationId xmlns:a16="http://schemas.microsoft.com/office/drawing/2014/main" id="{D74E3696-3AE1-9863-8AE1-FD43D3CB8AC6}"/>
                </a:ext>
              </a:extLst>
            </p:cNvPr>
            <p:cNvSpPr/>
            <p:nvPr/>
          </p:nvSpPr>
          <p:spPr>
            <a:xfrm flipH="1">
              <a:off x="805611" y="5446471"/>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ube 25">
              <a:extLst>
                <a:ext uri="{FF2B5EF4-FFF2-40B4-BE49-F238E27FC236}">
                  <a16:creationId xmlns:a16="http://schemas.microsoft.com/office/drawing/2014/main" id="{73CCB76D-7B6A-8611-C61C-B11A04E66D37}"/>
                </a:ext>
              </a:extLst>
            </p:cNvPr>
            <p:cNvSpPr/>
            <p:nvPr/>
          </p:nvSpPr>
          <p:spPr>
            <a:xfrm flipH="1">
              <a:off x="3061922" y="5446471"/>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ube 26">
              <a:extLst>
                <a:ext uri="{FF2B5EF4-FFF2-40B4-BE49-F238E27FC236}">
                  <a16:creationId xmlns:a16="http://schemas.microsoft.com/office/drawing/2014/main" id="{5F2D97F0-8B9E-98B7-9F5C-F01AF8195360}"/>
                </a:ext>
              </a:extLst>
            </p:cNvPr>
            <p:cNvSpPr/>
            <p:nvPr/>
          </p:nvSpPr>
          <p:spPr>
            <a:xfrm flipH="1">
              <a:off x="7574544" y="5446471"/>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ube 27">
              <a:extLst>
                <a:ext uri="{FF2B5EF4-FFF2-40B4-BE49-F238E27FC236}">
                  <a16:creationId xmlns:a16="http://schemas.microsoft.com/office/drawing/2014/main" id="{BE810C0D-4253-9450-C4D4-059851077760}"/>
                </a:ext>
              </a:extLst>
            </p:cNvPr>
            <p:cNvSpPr/>
            <p:nvPr/>
          </p:nvSpPr>
          <p:spPr>
            <a:xfrm flipH="1">
              <a:off x="5318233" y="5446471"/>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ube 28">
              <a:extLst>
                <a:ext uri="{FF2B5EF4-FFF2-40B4-BE49-F238E27FC236}">
                  <a16:creationId xmlns:a16="http://schemas.microsoft.com/office/drawing/2014/main" id="{7A44F22B-2520-ADBC-D1B2-EEB7F8BB3572}"/>
                </a:ext>
              </a:extLst>
            </p:cNvPr>
            <p:cNvSpPr/>
            <p:nvPr/>
          </p:nvSpPr>
          <p:spPr>
            <a:xfrm flipH="1">
              <a:off x="805611" y="7479950"/>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ube 29">
              <a:extLst>
                <a:ext uri="{FF2B5EF4-FFF2-40B4-BE49-F238E27FC236}">
                  <a16:creationId xmlns:a16="http://schemas.microsoft.com/office/drawing/2014/main" id="{5D9DE2A2-B4FA-143E-64B7-1806B10D8FBF}"/>
                </a:ext>
              </a:extLst>
            </p:cNvPr>
            <p:cNvSpPr/>
            <p:nvPr/>
          </p:nvSpPr>
          <p:spPr>
            <a:xfrm flipH="1">
              <a:off x="3061922" y="7479950"/>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ube 30">
              <a:extLst>
                <a:ext uri="{FF2B5EF4-FFF2-40B4-BE49-F238E27FC236}">
                  <a16:creationId xmlns:a16="http://schemas.microsoft.com/office/drawing/2014/main" id="{6DFC34D2-BD76-E858-370A-701576E4CF39}"/>
                </a:ext>
              </a:extLst>
            </p:cNvPr>
            <p:cNvSpPr/>
            <p:nvPr/>
          </p:nvSpPr>
          <p:spPr>
            <a:xfrm flipH="1">
              <a:off x="7574544" y="7479950"/>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ube 31">
              <a:extLst>
                <a:ext uri="{FF2B5EF4-FFF2-40B4-BE49-F238E27FC236}">
                  <a16:creationId xmlns:a16="http://schemas.microsoft.com/office/drawing/2014/main" id="{C20F6BF5-CF4F-3778-2B61-1E688563C047}"/>
                </a:ext>
              </a:extLst>
            </p:cNvPr>
            <p:cNvSpPr/>
            <p:nvPr/>
          </p:nvSpPr>
          <p:spPr>
            <a:xfrm flipH="1">
              <a:off x="5318233" y="7479950"/>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D467D735-0711-0EEA-09AA-FE41BF6C5C42}"/>
                </a:ext>
              </a:extLst>
            </p:cNvPr>
            <p:cNvSpPr txBox="1"/>
            <p:nvPr/>
          </p:nvSpPr>
          <p:spPr>
            <a:xfrm>
              <a:off x="683636" y="9639046"/>
              <a:ext cx="8624643" cy="1815882"/>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My goal is to master my languages and use them to improve the world in some form.</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I would also learn the culture which includes the food, music, cultural norms, history, politics, slang, and the news. </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The main reason I love language is that it gives me a new class of perspectives in which to see not only the world but other people. </a:t>
              </a:r>
            </a:p>
          </p:txBody>
        </p:sp>
      </p:grpSp>
    </p:spTree>
    <p:extLst>
      <p:ext uri="{BB962C8B-B14F-4D97-AF65-F5344CB8AC3E}">
        <p14:creationId xmlns:p14="http://schemas.microsoft.com/office/powerpoint/2010/main" val="9781643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id="{70FCC95B-2F92-00AC-6DAC-94AC28A773F0}"/>
              </a:ext>
            </a:extLst>
          </p:cNvPr>
          <p:cNvGrpSpPr/>
          <p:nvPr/>
        </p:nvGrpSpPr>
        <p:grpSpPr>
          <a:xfrm>
            <a:off x="-29796" y="-421762"/>
            <a:ext cx="9630996" cy="12613762"/>
            <a:chOff x="-29796" y="-421762"/>
            <a:chExt cx="9630996" cy="12613762"/>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29789" y="157655"/>
              <a:ext cx="9541609" cy="11929243"/>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42901A1-5AE1-3DCB-7D8D-C77CF7A12848}"/>
                </a:ext>
              </a:extLst>
            </p:cNvPr>
            <p:cNvSpPr txBox="1"/>
            <p:nvPr/>
          </p:nvSpPr>
          <p:spPr>
            <a:xfrm>
              <a:off x="331316" y="-27011"/>
              <a:ext cx="4986917" cy="369332"/>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Professional journey</a:t>
              </a:r>
            </a:p>
          </p:txBody>
        </p:sp>
        <p:sp>
          <p:nvSpPr>
            <p:cNvPr id="3" name="Cube 2">
              <a:extLst>
                <a:ext uri="{FF2B5EF4-FFF2-40B4-BE49-F238E27FC236}">
                  <a16:creationId xmlns:a16="http://schemas.microsoft.com/office/drawing/2014/main" id="{BCC5D204-CF10-B53E-DA09-4C02284BEFDE}"/>
                </a:ext>
              </a:extLst>
            </p:cNvPr>
            <p:cNvSpPr/>
            <p:nvPr/>
          </p:nvSpPr>
          <p:spPr>
            <a:xfrm flipH="1">
              <a:off x="396911" y="3612247"/>
              <a:ext cx="8916769" cy="5291230"/>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EDC8626-6B6C-F29D-4369-0343F4812944}"/>
                </a:ext>
              </a:extLst>
            </p:cNvPr>
            <p:cNvSpPr txBox="1"/>
            <p:nvPr/>
          </p:nvSpPr>
          <p:spPr>
            <a:xfrm>
              <a:off x="3410460" y="3372665"/>
              <a:ext cx="3233228" cy="307777"/>
            </a:xfrm>
            <a:prstGeom prst="rect">
              <a:avLst/>
            </a:prstGeom>
            <a:noFill/>
          </p:spPr>
          <p:txBody>
            <a:bodyPr wrap="square" rtlCol="0">
              <a:spAutoFit/>
            </a:bodyPr>
            <a:lstStyle/>
            <a:p>
              <a:r>
                <a:rPr lang="en-US" sz="1400" b="1" dirty="0">
                  <a:solidFill>
                    <a:srgbClr val="002060"/>
                  </a:solidFill>
                  <a:latin typeface="Felix Titling" panose="020F0502020204030204" pitchFamily="34" charset="0"/>
                  <a:cs typeface="Felix Titling" panose="020F0502020204030204" pitchFamily="34" charset="0"/>
                </a:rPr>
                <a:t>Industries I have worked in</a:t>
              </a:r>
            </a:p>
          </p:txBody>
        </p:sp>
        <p:sp>
          <p:nvSpPr>
            <p:cNvPr id="15" name="Cube 14">
              <a:extLst>
                <a:ext uri="{FF2B5EF4-FFF2-40B4-BE49-F238E27FC236}">
                  <a16:creationId xmlns:a16="http://schemas.microsoft.com/office/drawing/2014/main" id="{AC6A86DA-D994-5CC9-B104-3044E4D2DBC1}"/>
                </a:ext>
              </a:extLst>
            </p:cNvPr>
            <p:cNvSpPr/>
            <p:nvPr/>
          </p:nvSpPr>
          <p:spPr>
            <a:xfrm flipH="1">
              <a:off x="396912" y="593889"/>
              <a:ext cx="8916769" cy="2455053"/>
            </a:xfrm>
            <a:prstGeom prst="cube">
              <a:avLst>
                <a:gd name="adj" fmla="val 375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25AEFEF7-8645-A357-E6D9-14A3DA13DB43}"/>
                </a:ext>
              </a:extLst>
            </p:cNvPr>
            <p:cNvSpPr txBox="1"/>
            <p:nvPr/>
          </p:nvSpPr>
          <p:spPr>
            <a:xfrm>
              <a:off x="683637" y="440000"/>
              <a:ext cx="2335874" cy="307777"/>
            </a:xfrm>
            <a:prstGeom prst="rect">
              <a:avLst/>
            </a:prstGeom>
            <a:noFill/>
          </p:spPr>
          <p:txBody>
            <a:bodyPr wrap="square" rtlCol="0">
              <a:spAutoFit/>
            </a:bodyPr>
            <a:lstStyle/>
            <a:p>
              <a:r>
                <a:rPr lang="en-US" sz="1400" b="1" dirty="0">
                  <a:solidFill>
                    <a:srgbClr val="002060"/>
                  </a:solidFill>
                  <a:latin typeface="Felix Titling" panose="020F0502020204030204" pitchFamily="34" charset="0"/>
                  <a:cs typeface="Felix Titling" panose="020F0502020204030204" pitchFamily="34" charset="0"/>
                </a:rPr>
                <a:t>Introduction</a:t>
              </a:r>
            </a:p>
          </p:txBody>
        </p:sp>
        <p:sp>
          <p:nvSpPr>
            <p:cNvPr id="22" name="Cube 21">
              <a:extLst>
                <a:ext uri="{FF2B5EF4-FFF2-40B4-BE49-F238E27FC236}">
                  <a16:creationId xmlns:a16="http://schemas.microsoft.com/office/drawing/2014/main" id="{9650CA70-A3C6-503E-738B-AB23AB8E3BEF}"/>
                </a:ext>
              </a:extLst>
            </p:cNvPr>
            <p:cNvSpPr/>
            <p:nvPr/>
          </p:nvSpPr>
          <p:spPr>
            <a:xfrm flipH="1">
              <a:off x="396912" y="9299616"/>
              <a:ext cx="8916769" cy="2455053"/>
            </a:xfrm>
            <a:prstGeom prst="cube">
              <a:avLst>
                <a:gd name="adj" fmla="val 375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593CE04A-1C1E-E3E1-4CC2-9752EAD89583}"/>
                </a:ext>
              </a:extLst>
            </p:cNvPr>
            <p:cNvSpPr txBox="1"/>
            <p:nvPr/>
          </p:nvSpPr>
          <p:spPr>
            <a:xfrm>
              <a:off x="683636" y="9143059"/>
              <a:ext cx="4116963" cy="307777"/>
            </a:xfrm>
            <a:prstGeom prst="rect">
              <a:avLst/>
            </a:prstGeom>
            <a:noFill/>
          </p:spPr>
          <p:txBody>
            <a:bodyPr wrap="square" rtlCol="0">
              <a:spAutoFit/>
            </a:bodyPr>
            <a:lstStyle/>
            <a:p>
              <a:r>
                <a:rPr lang="en-US" sz="1400" b="1" dirty="0">
                  <a:solidFill>
                    <a:srgbClr val="002060"/>
                  </a:solidFill>
                  <a:latin typeface="Felix Titling" panose="020F0502020204030204" pitchFamily="34" charset="0"/>
                  <a:cs typeface="Felix Titling" panose="020F0502020204030204" pitchFamily="34" charset="0"/>
                </a:rPr>
                <a:t>Additional information</a:t>
              </a:r>
            </a:p>
          </p:txBody>
        </p:sp>
        <p:sp>
          <p:nvSpPr>
            <p:cNvPr id="9" name="Cube 8">
              <a:extLst>
                <a:ext uri="{FF2B5EF4-FFF2-40B4-BE49-F238E27FC236}">
                  <a16:creationId xmlns:a16="http://schemas.microsoft.com/office/drawing/2014/main" id="{A6904606-B9E4-F54C-9A3B-3AC31749D4D7}"/>
                </a:ext>
              </a:extLst>
            </p:cNvPr>
            <p:cNvSpPr/>
            <p:nvPr/>
          </p:nvSpPr>
          <p:spPr>
            <a:xfrm flipH="1">
              <a:off x="891336" y="3977657"/>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ube 9">
              <a:extLst>
                <a:ext uri="{FF2B5EF4-FFF2-40B4-BE49-F238E27FC236}">
                  <a16:creationId xmlns:a16="http://schemas.microsoft.com/office/drawing/2014/main" id="{EE7A486A-EA47-4597-96DA-59581298B8B9}"/>
                </a:ext>
              </a:extLst>
            </p:cNvPr>
            <p:cNvSpPr/>
            <p:nvPr/>
          </p:nvSpPr>
          <p:spPr>
            <a:xfrm flipH="1">
              <a:off x="3147647" y="3977657"/>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ube 10">
              <a:extLst>
                <a:ext uri="{FF2B5EF4-FFF2-40B4-BE49-F238E27FC236}">
                  <a16:creationId xmlns:a16="http://schemas.microsoft.com/office/drawing/2014/main" id="{1E3C5538-518D-D872-5216-947D8E1E8222}"/>
                </a:ext>
              </a:extLst>
            </p:cNvPr>
            <p:cNvSpPr/>
            <p:nvPr/>
          </p:nvSpPr>
          <p:spPr>
            <a:xfrm flipH="1">
              <a:off x="7660269" y="3977657"/>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ube 11">
              <a:extLst>
                <a:ext uri="{FF2B5EF4-FFF2-40B4-BE49-F238E27FC236}">
                  <a16:creationId xmlns:a16="http://schemas.microsoft.com/office/drawing/2014/main" id="{C073DD23-6CE9-B1E3-A9A4-58116AD1F356}"/>
                </a:ext>
              </a:extLst>
            </p:cNvPr>
            <p:cNvSpPr/>
            <p:nvPr/>
          </p:nvSpPr>
          <p:spPr>
            <a:xfrm flipH="1">
              <a:off x="5403958" y="3977657"/>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ube 12">
              <a:extLst>
                <a:ext uri="{FF2B5EF4-FFF2-40B4-BE49-F238E27FC236}">
                  <a16:creationId xmlns:a16="http://schemas.microsoft.com/office/drawing/2014/main" id="{32805E3B-8CF3-3A14-0AA7-8838A52AC0F1}"/>
                </a:ext>
              </a:extLst>
            </p:cNvPr>
            <p:cNvSpPr/>
            <p:nvPr/>
          </p:nvSpPr>
          <p:spPr>
            <a:xfrm flipH="1">
              <a:off x="891336" y="5675339"/>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ube 13">
              <a:extLst>
                <a:ext uri="{FF2B5EF4-FFF2-40B4-BE49-F238E27FC236}">
                  <a16:creationId xmlns:a16="http://schemas.microsoft.com/office/drawing/2014/main" id="{E87240DE-54D4-5435-DF19-A726175E74E0}"/>
                </a:ext>
              </a:extLst>
            </p:cNvPr>
            <p:cNvSpPr/>
            <p:nvPr/>
          </p:nvSpPr>
          <p:spPr>
            <a:xfrm flipH="1">
              <a:off x="3147647" y="5675339"/>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ube 23">
              <a:extLst>
                <a:ext uri="{FF2B5EF4-FFF2-40B4-BE49-F238E27FC236}">
                  <a16:creationId xmlns:a16="http://schemas.microsoft.com/office/drawing/2014/main" id="{7FC791E9-FD8A-7156-1B46-A9AB25831278}"/>
                </a:ext>
              </a:extLst>
            </p:cNvPr>
            <p:cNvSpPr/>
            <p:nvPr/>
          </p:nvSpPr>
          <p:spPr>
            <a:xfrm flipH="1">
              <a:off x="7660269" y="5675339"/>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ube 24">
              <a:extLst>
                <a:ext uri="{FF2B5EF4-FFF2-40B4-BE49-F238E27FC236}">
                  <a16:creationId xmlns:a16="http://schemas.microsoft.com/office/drawing/2014/main" id="{BDFE3833-A810-C8EE-8A89-CA317E62076B}"/>
                </a:ext>
              </a:extLst>
            </p:cNvPr>
            <p:cNvSpPr/>
            <p:nvPr/>
          </p:nvSpPr>
          <p:spPr>
            <a:xfrm flipH="1">
              <a:off x="5403958" y="5675339"/>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ube 25">
              <a:extLst>
                <a:ext uri="{FF2B5EF4-FFF2-40B4-BE49-F238E27FC236}">
                  <a16:creationId xmlns:a16="http://schemas.microsoft.com/office/drawing/2014/main" id="{97EE6F63-AF58-CD5A-97C8-DF5EF88EC76C}"/>
                </a:ext>
              </a:extLst>
            </p:cNvPr>
            <p:cNvSpPr/>
            <p:nvPr/>
          </p:nvSpPr>
          <p:spPr>
            <a:xfrm flipH="1">
              <a:off x="891336" y="7374012"/>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ube 26">
              <a:extLst>
                <a:ext uri="{FF2B5EF4-FFF2-40B4-BE49-F238E27FC236}">
                  <a16:creationId xmlns:a16="http://schemas.microsoft.com/office/drawing/2014/main" id="{FACEDEFE-E3C4-C6B2-D742-C5EB1F8C11A9}"/>
                </a:ext>
              </a:extLst>
            </p:cNvPr>
            <p:cNvSpPr/>
            <p:nvPr/>
          </p:nvSpPr>
          <p:spPr>
            <a:xfrm flipH="1">
              <a:off x="3147647" y="7374012"/>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ube 27">
              <a:extLst>
                <a:ext uri="{FF2B5EF4-FFF2-40B4-BE49-F238E27FC236}">
                  <a16:creationId xmlns:a16="http://schemas.microsoft.com/office/drawing/2014/main" id="{3055E9ED-8D8D-CCFD-6707-D16BA8C0EAD2}"/>
                </a:ext>
              </a:extLst>
            </p:cNvPr>
            <p:cNvSpPr/>
            <p:nvPr/>
          </p:nvSpPr>
          <p:spPr>
            <a:xfrm flipH="1">
              <a:off x="7660269" y="7374012"/>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ube 28">
              <a:extLst>
                <a:ext uri="{FF2B5EF4-FFF2-40B4-BE49-F238E27FC236}">
                  <a16:creationId xmlns:a16="http://schemas.microsoft.com/office/drawing/2014/main" id="{ED541A7A-2427-5290-AFC3-2ABC8CEF1B53}"/>
                </a:ext>
              </a:extLst>
            </p:cNvPr>
            <p:cNvSpPr/>
            <p:nvPr/>
          </p:nvSpPr>
          <p:spPr>
            <a:xfrm flipH="1">
              <a:off x="5403958" y="7374012"/>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159ACA75-4163-7671-3C96-FD15AE9A6253}"/>
                </a:ext>
              </a:extLst>
            </p:cNvPr>
            <p:cNvSpPr txBox="1"/>
            <p:nvPr/>
          </p:nvSpPr>
          <p:spPr>
            <a:xfrm>
              <a:off x="579645" y="845240"/>
              <a:ext cx="8624643" cy="2031325"/>
            </a:xfrm>
            <a:prstGeom prst="rect">
              <a:avLst/>
            </a:prstGeom>
            <a:noFill/>
            <a:effectLst>
              <a:glow rad="12700">
                <a:srgbClr val="002E8A"/>
              </a:glow>
              <a:outerShdw blurRad="50800" dist="70769" dir="13440000" algn="ctr" rotWithShape="0">
                <a:srgbClr val="00FFC7">
                  <a:alpha val="43000"/>
                </a:srgbClr>
              </a:outerShdw>
            </a:effectLst>
          </p:spPr>
          <p:txBody>
            <a:bodyPr wrap="square" rtlCol="0">
              <a:spAutoFit/>
            </a:bodyPr>
            <a:lstStyle/>
            <a:p>
              <a:r>
                <a:rPr lang="en-US" sz="1400" spc="50" dirty="0">
                  <a:solidFill>
                    <a:srgbClr val="00FFD4">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My Professional Journey includes but not limited to customer service, security, network security, web development, database management, UI / UX, Piano performance, Organ performance, Tutoring, Business Management, Marketing Strategy, Entrepreneurship, and minor translating. </a:t>
              </a:r>
            </a:p>
            <a:p>
              <a:endParaRPr lang="en-US" sz="1400" spc="50" dirty="0">
                <a:solidFill>
                  <a:srgbClr val="00FFD4">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400" spc="50" dirty="0">
                  <a:solidFill>
                    <a:srgbClr val="00FFD4">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My attraction to my work stems from taking logic behind the system and breaking it down into steps that anyone can follow if anyone is patient and has the desire to learn. I love creating documentation and building solutions for deep problems and not doing band-aid-styled solutions</a:t>
              </a:r>
            </a:p>
          </p:txBody>
        </p:sp>
        <p:sp>
          <p:nvSpPr>
            <p:cNvPr id="31" name="TextBox 30">
              <a:extLst>
                <a:ext uri="{FF2B5EF4-FFF2-40B4-BE49-F238E27FC236}">
                  <a16:creationId xmlns:a16="http://schemas.microsoft.com/office/drawing/2014/main" id="{567147BA-0A2E-F918-EE37-C057CD78060C}"/>
                </a:ext>
              </a:extLst>
            </p:cNvPr>
            <p:cNvSpPr txBox="1"/>
            <p:nvPr/>
          </p:nvSpPr>
          <p:spPr>
            <a:xfrm>
              <a:off x="579645" y="9566786"/>
              <a:ext cx="8624643" cy="1815882"/>
            </a:xfrm>
            <a:prstGeom prst="rect">
              <a:avLst/>
            </a:prstGeom>
            <a:noFill/>
            <a:effectLst>
              <a:glow rad="12700">
                <a:srgbClr val="007282"/>
              </a:glow>
              <a:outerShdw blurRad="50800" dist="70769" dir="13440000" algn="ctr" rotWithShape="0">
                <a:srgbClr val="00FFC7">
                  <a:alpha val="43000"/>
                </a:srgbClr>
              </a:outerShdw>
            </a:effectLst>
          </p:spPr>
          <p:txBody>
            <a:bodyPr wrap="square" rtlCol="0">
              <a:spAutoFit/>
            </a:bodyPr>
            <a:lstStyle/>
            <a:p>
              <a:r>
                <a:rPr lang="en-US" sz="1400" spc="50" dirty="0">
                  <a:solidFill>
                    <a:srgbClr val="00FFD4">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I personally feel that each industry has a key to reality in which it can educate, improve, and sustain over time for the benefit for man kind. In my experience I have seen patterns amongst these different industries that can aid the common person. </a:t>
              </a:r>
            </a:p>
            <a:p>
              <a:endParaRPr lang="en-US" sz="1400" spc="50" dirty="0">
                <a:solidFill>
                  <a:srgbClr val="00FFD4">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400" spc="50" dirty="0">
                  <a:solidFill>
                    <a:srgbClr val="00FFD4">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Sometimes people can only understand a concept if they can tie it to something they are familiar with which inhibits and limits knowledge for many. Building a solution for this is a goal of mine.</a:t>
              </a:r>
            </a:p>
          </p:txBody>
        </p:sp>
      </p:grpSp>
    </p:spTree>
    <p:extLst>
      <p:ext uri="{BB962C8B-B14F-4D97-AF65-F5344CB8AC3E}">
        <p14:creationId xmlns:p14="http://schemas.microsoft.com/office/powerpoint/2010/main" val="21714937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8C9315BB-4DF8-F2D3-8CBF-290C15814424}"/>
              </a:ext>
            </a:extLst>
          </p:cNvPr>
          <p:cNvGrpSpPr/>
          <p:nvPr/>
        </p:nvGrpSpPr>
        <p:grpSpPr>
          <a:xfrm>
            <a:off x="-29796" y="-421762"/>
            <a:ext cx="9630996" cy="12613762"/>
            <a:chOff x="-29796" y="-421762"/>
            <a:chExt cx="9630996" cy="12613762"/>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29788" y="157655"/>
              <a:ext cx="9457111" cy="11929243"/>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42901A1-5AE1-3DCB-7D8D-C77CF7A12848}"/>
                </a:ext>
              </a:extLst>
            </p:cNvPr>
            <p:cNvSpPr txBox="1"/>
            <p:nvPr/>
          </p:nvSpPr>
          <p:spPr>
            <a:xfrm>
              <a:off x="331316" y="-27011"/>
              <a:ext cx="4986917" cy="400110"/>
            </a:xfrm>
            <a:prstGeom prst="rect">
              <a:avLst/>
            </a:prstGeom>
            <a:noFill/>
          </p:spPr>
          <p:txBody>
            <a:bodyPr wrap="square" rtlCol="0">
              <a:spAutoFit/>
            </a:bodyPr>
            <a:lstStyle/>
            <a:p>
              <a:r>
                <a:rPr lang="en-US" sz="2000" b="1" dirty="0">
                  <a:solidFill>
                    <a:srgbClr val="002060"/>
                  </a:solidFill>
                  <a:latin typeface="Felix Titling" panose="020F0502020204030204" pitchFamily="34" charset="0"/>
                  <a:cs typeface="Felix Titling" panose="020F0502020204030204" pitchFamily="34" charset="0"/>
                </a:rPr>
                <a:t>Interests</a:t>
              </a:r>
            </a:p>
          </p:txBody>
        </p:sp>
        <p:sp>
          <p:nvSpPr>
            <p:cNvPr id="3" name="Cube 2">
              <a:extLst>
                <a:ext uri="{FF2B5EF4-FFF2-40B4-BE49-F238E27FC236}">
                  <a16:creationId xmlns:a16="http://schemas.microsoft.com/office/drawing/2014/main" id="{BCC5D204-CF10-B53E-DA09-4C02284BEFDE}"/>
                </a:ext>
              </a:extLst>
            </p:cNvPr>
            <p:cNvSpPr/>
            <p:nvPr/>
          </p:nvSpPr>
          <p:spPr>
            <a:xfrm flipH="1">
              <a:off x="331315" y="3612247"/>
              <a:ext cx="8909989" cy="5291230"/>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EDC8626-6B6C-F29D-4369-0343F4812944}"/>
                </a:ext>
              </a:extLst>
            </p:cNvPr>
            <p:cNvSpPr txBox="1"/>
            <p:nvPr/>
          </p:nvSpPr>
          <p:spPr>
            <a:xfrm>
              <a:off x="688515" y="3431642"/>
              <a:ext cx="4796378" cy="338554"/>
            </a:xfrm>
            <a:prstGeom prst="rect">
              <a:avLst/>
            </a:prstGeom>
            <a:noFill/>
          </p:spPr>
          <p:txBody>
            <a:bodyPr wrap="square" rtlCol="0">
              <a:spAutoFit/>
            </a:bodyPr>
            <a:lstStyle/>
            <a:p>
              <a:r>
                <a:rPr lang="en-US" sz="1600" b="1" dirty="0">
                  <a:solidFill>
                    <a:srgbClr val="002060"/>
                  </a:solidFill>
                  <a:latin typeface="Felix Titling" panose="020F0502020204030204" pitchFamily="34" charset="0"/>
                  <a:cs typeface="Felix Titling" panose="020F0502020204030204" pitchFamily="34" charset="0"/>
                </a:rPr>
                <a:t>Main Interests and hobbies</a:t>
              </a:r>
            </a:p>
          </p:txBody>
        </p:sp>
        <p:sp>
          <p:nvSpPr>
            <p:cNvPr id="8" name="Cube 7">
              <a:extLst>
                <a:ext uri="{FF2B5EF4-FFF2-40B4-BE49-F238E27FC236}">
                  <a16:creationId xmlns:a16="http://schemas.microsoft.com/office/drawing/2014/main" id="{3FF20437-4E69-E1B5-50C2-CC58EB72A1C4}"/>
                </a:ext>
              </a:extLst>
            </p:cNvPr>
            <p:cNvSpPr/>
            <p:nvPr/>
          </p:nvSpPr>
          <p:spPr>
            <a:xfrm flipH="1">
              <a:off x="963648" y="4144800"/>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ube 14">
              <a:extLst>
                <a:ext uri="{FF2B5EF4-FFF2-40B4-BE49-F238E27FC236}">
                  <a16:creationId xmlns:a16="http://schemas.microsoft.com/office/drawing/2014/main" id="{AC6A86DA-D994-5CC9-B104-3044E4D2DBC1}"/>
                </a:ext>
              </a:extLst>
            </p:cNvPr>
            <p:cNvSpPr/>
            <p:nvPr/>
          </p:nvSpPr>
          <p:spPr>
            <a:xfrm flipH="1">
              <a:off x="396912" y="593889"/>
              <a:ext cx="8916769" cy="2455053"/>
            </a:xfrm>
            <a:prstGeom prst="cube">
              <a:avLst>
                <a:gd name="adj" fmla="val 375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25AEFEF7-8645-A357-E6D9-14A3DA13DB43}"/>
                </a:ext>
              </a:extLst>
            </p:cNvPr>
            <p:cNvSpPr txBox="1"/>
            <p:nvPr/>
          </p:nvSpPr>
          <p:spPr>
            <a:xfrm>
              <a:off x="683637" y="440000"/>
              <a:ext cx="2335874" cy="338554"/>
            </a:xfrm>
            <a:prstGeom prst="rect">
              <a:avLst/>
            </a:prstGeom>
            <a:noFill/>
          </p:spPr>
          <p:txBody>
            <a:bodyPr wrap="square" rtlCol="0">
              <a:spAutoFit/>
            </a:bodyPr>
            <a:lstStyle/>
            <a:p>
              <a:r>
                <a:rPr lang="en-US" sz="1600" b="1" dirty="0">
                  <a:solidFill>
                    <a:srgbClr val="002060"/>
                  </a:solidFill>
                  <a:latin typeface="Felix Titling" panose="020F0502020204030204" pitchFamily="34" charset="0"/>
                  <a:cs typeface="Felix Titling" panose="020F0502020204030204" pitchFamily="34" charset="0"/>
                </a:rPr>
                <a:t>Main Interests</a:t>
              </a:r>
            </a:p>
          </p:txBody>
        </p:sp>
        <p:sp>
          <p:nvSpPr>
            <p:cNvPr id="17" name="Cube 16">
              <a:extLst>
                <a:ext uri="{FF2B5EF4-FFF2-40B4-BE49-F238E27FC236}">
                  <a16:creationId xmlns:a16="http://schemas.microsoft.com/office/drawing/2014/main" id="{7955914A-5661-795E-E8B3-4877BACDE4D9}"/>
                </a:ext>
              </a:extLst>
            </p:cNvPr>
            <p:cNvSpPr/>
            <p:nvPr/>
          </p:nvSpPr>
          <p:spPr>
            <a:xfrm flipH="1">
              <a:off x="4154103" y="4144801"/>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ube 17">
              <a:extLst>
                <a:ext uri="{FF2B5EF4-FFF2-40B4-BE49-F238E27FC236}">
                  <a16:creationId xmlns:a16="http://schemas.microsoft.com/office/drawing/2014/main" id="{3D90D90E-BF0D-5676-5CAA-B34975385B8E}"/>
                </a:ext>
              </a:extLst>
            </p:cNvPr>
            <p:cNvSpPr/>
            <p:nvPr/>
          </p:nvSpPr>
          <p:spPr>
            <a:xfrm flipH="1">
              <a:off x="5882036" y="5870889"/>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ube 18">
              <a:extLst>
                <a:ext uri="{FF2B5EF4-FFF2-40B4-BE49-F238E27FC236}">
                  <a16:creationId xmlns:a16="http://schemas.microsoft.com/office/drawing/2014/main" id="{46A68727-6E3E-AAC5-E4C1-B7BF92E505A0}"/>
                </a:ext>
              </a:extLst>
            </p:cNvPr>
            <p:cNvSpPr/>
            <p:nvPr/>
          </p:nvSpPr>
          <p:spPr>
            <a:xfrm flipH="1">
              <a:off x="963647" y="7472152"/>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ube 19">
              <a:extLst>
                <a:ext uri="{FF2B5EF4-FFF2-40B4-BE49-F238E27FC236}">
                  <a16:creationId xmlns:a16="http://schemas.microsoft.com/office/drawing/2014/main" id="{8451F7A8-9647-B0B1-7CD4-3844393A593F}"/>
                </a:ext>
              </a:extLst>
            </p:cNvPr>
            <p:cNvSpPr/>
            <p:nvPr/>
          </p:nvSpPr>
          <p:spPr>
            <a:xfrm flipH="1">
              <a:off x="2522769" y="5870890"/>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ube 20">
              <a:extLst>
                <a:ext uri="{FF2B5EF4-FFF2-40B4-BE49-F238E27FC236}">
                  <a16:creationId xmlns:a16="http://schemas.microsoft.com/office/drawing/2014/main" id="{E737C704-4DD0-BFE3-0A67-57B0B3C000BA}"/>
                </a:ext>
              </a:extLst>
            </p:cNvPr>
            <p:cNvSpPr/>
            <p:nvPr/>
          </p:nvSpPr>
          <p:spPr>
            <a:xfrm flipH="1">
              <a:off x="4215765" y="7472152"/>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ube 21">
              <a:extLst>
                <a:ext uri="{FF2B5EF4-FFF2-40B4-BE49-F238E27FC236}">
                  <a16:creationId xmlns:a16="http://schemas.microsoft.com/office/drawing/2014/main" id="{9650CA70-A3C6-503E-738B-AB23AB8E3BEF}"/>
                </a:ext>
              </a:extLst>
            </p:cNvPr>
            <p:cNvSpPr/>
            <p:nvPr/>
          </p:nvSpPr>
          <p:spPr>
            <a:xfrm flipH="1">
              <a:off x="396912" y="9299616"/>
              <a:ext cx="8916769" cy="2455053"/>
            </a:xfrm>
            <a:prstGeom prst="cube">
              <a:avLst>
                <a:gd name="adj" fmla="val 3758"/>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593CE04A-1C1E-E3E1-4CC2-9752EAD89583}"/>
                </a:ext>
              </a:extLst>
            </p:cNvPr>
            <p:cNvSpPr txBox="1"/>
            <p:nvPr/>
          </p:nvSpPr>
          <p:spPr>
            <a:xfrm>
              <a:off x="683636" y="9143059"/>
              <a:ext cx="4116963" cy="338554"/>
            </a:xfrm>
            <a:prstGeom prst="rect">
              <a:avLst/>
            </a:prstGeom>
            <a:noFill/>
          </p:spPr>
          <p:txBody>
            <a:bodyPr wrap="square" rtlCol="0">
              <a:spAutoFit/>
            </a:bodyPr>
            <a:lstStyle/>
            <a:p>
              <a:r>
                <a:rPr lang="en-US" sz="1600" b="1" dirty="0">
                  <a:solidFill>
                    <a:srgbClr val="002060"/>
                  </a:solidFill>
                  <a:latin typeface="Felix Titling" panose="020F0502020204030204" pitchFamily="34" charset="0"/>
                  <a:cs typeface="Felix Titling" panose="020F0502020204030204" pitchFamily="34" charset="0"/>
                </a:rPr>
                <a:t>Additional Interests</a:t>
              </a:r>
            </a:p>
          </p:txBody>
        </p:sp>
        <p:sp>
          <p:nvSpPr>
            <p:cNvPr id="12" name="TextBox 11">
              <a:extLst>
                <a:ext uri="{FF2B5EF4-FFF2-40B4-BE49-F238E27FC236}">
                  <a16:creationId xmlns:a16="http://schemas.microsoft.com/office/drawing/2014/main" id="{0F253F96-B55B-07F0-ADC5-7D988672F681}"/>
                </a:ext>
              </a:extLst>
            </p:cNvPr>
            <p:cNvSpPr txBox="1"/>
            <p:nvPr/>
          </p:nvSpPr>
          <p:spPr>
            <a:xfrm>
              <a:off x="616662" y="769628"/>
              <a:ext cx="8624643" cy="2246769"/>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My main interests are Philosophy, Psychology, History, Entrepreneurship, International Business, Strategy, Visual Media Arts, Languages, Software Engineering, and Music. I enjoy each of these in a specific way that brings me joy and keeps me wanting to learn more about the field and incorporate it into my work. I have done small business consulting to building websites. </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The reason why I chose these specific interest is because they give me access to a complex network of logic which creates a language of its own. </a:t>
              </a:r>
            </a:p>
          </p:txBody>
        </p:sp>
        <p:sp>
          <p:nvSpPr>
            <p:cNvPr id="14" name="TextBox 13">
              <a:extLst>
                <a:ext uri="{FF2B5EF4-FFF2-40B4-BE49-F238E27FC236}">
                  <a16:creationId xmlns:a16="http://schemas.microsoft.com/office/drawing/2014/main" id="{5A6F0FFC-8007-CBA2-4CFE-4F03157D6CA2}"/>
                </a:ext>
              </a:extLst>
            </p:cNvPr>
            <p:cNvSpPr txBox="1"/>
            <p:nvPr/>
          </p:nvSpPr>
          <p:spPr>
            <a:xfrm>
              <a:off x="732758" y="9718872"/>
              <a:ext cx="8624643" cy="1815882"/>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My additional interests are: Metaphysics, Astronomy, Science, Game Theory, Machine learning, String Theory, Crypto, Photography, Digital Art, Architecture, and Aerospace / Aeronautical Engineering.</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As I continue to learn and harness my languages, I hope to use them to build unique applications with what you see here, and to build better solutions to very complex issues that aren’t usually solved via a normal lens. </a:t>
              </a:r>
            </a:p>
          </p:txBody>
        </p:sp>
        <p:sp>
          <p:nvSpPr>
            <p:cNvPr id="24" name="Cube 23">
              <a:extLst>
                <a:ext uri="{FF2B5EF4-FFF2-40B4-BE49-F238E27FC236}">
                  <a16:creationId xmlns:a16="http://schemas.microsoft.com/office/drawing/2014/main" id="{26A29C18-EB28-8CCE-A3D1-4ECCE21543DB}"/>
                </a:ext>
              </a:extLst>
            </p:cNvPr>
            <p:cNvSpPr/>
            <p:nvPr/>
          </p:nvSpPr>
          <p:spPr>
            <a:xfrm flipH="1">
              <a:off x="7625458" y="4144799"/>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ube 24">
              <a:extLst>
                <a:ext uri="{FF2B5EF4-FFF2-40B4-BE49-F238E27FC236}">
                  <a16:creationId xmlns:a16="http://schemas.microsoft.com/office/drawing/2014/main" id="{080F243F-8C5D-AD12-1D74-2447E48E57AA}"/>
                </a:ext>
              </a:extLst>
            </p:cNvPr>
            <p:cNvSpPr/>
            <p:nvPr/>
          </p:nvSpPr>
          <p:spPr>
            <a:xfrm flipH="1">
              <a:off x="7596384" y="7475609"/>
              <a:ext cx="1279061" cy="1200197"/>
            </a:xfrm>
            <a:prstGeom prst="cube">
              <a:avLst>
                <a:gd name="adj" fmla="val 616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407353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29790" y="-105103"/>
            <a:ext cx="9541609" cy="12192001"/>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AC338882-92D6-7C7B-9917-1B8B8FEF72C8}"/>
              </a:ext>
            </a:extLst>
          </p:cNvPr>
          <p:cNvSpPr txBox="1"/>
          <p:nvPr/>
        </p:nvSpPr>
        <p:spPr>
          <a:xfrm rot="19587549">
            <a:off x="2003673" y="3890184"/>
            <a:ext cx="5564056" cy="923330"/>
          </a:xfrm>
          <a:prstGeom prst="rect">
            <a:avLst/>
          </a:prstGeom>
          <a:noFill/>
        </p:spPr>
        <p:txBody>
          <a:bodyPr wrap="square" rtlCol="0">
            <a:spAutoFit/>
          </a:bodyPr>
          <a:lstStyle/>
          <a:p>
            <a:r>
              <a:rPr lang="en-US" sz="5400" b="1" dirty="0">
                <a:solidFill>
                  <a:srgbClr val="002060"/>
                </a:solidFill>
                <a:latin typeface="Felix Titling" panose="020F0502020204030204" pitchFamily="34" charset="0"/>
                <a:cs typeface="Felix Titling" panose="020F0502020204030204" pitchFamily="34" charset="0"/>
              </a:rPr>
              <a:t>PAGE BREAK</a:t>
            </a:r>
          </a:p>
        </p:txBody>
      </p:sp>
      <p:sp>
        <p:nvSpPr>
          <p:cNvPr id="3" name="TextBox 2">
            <a:extLst>
              <a:ext uri="{FF2B5EF4-FFF2-40B4-BE49-F238E27FC236}">
                <a16:creationId xmlns:a16="http://schemas.microsoft.com/office/drawing/2014/main" id="{47AC79C6-A7A4-C20D-CD09-3339661DF2C2}"/>
              </a:ext>
            </a:extLst>
          </p:cNvPr>
          <p:cNvSpPr txBox="1"/>
          <p:nvPr/>
        </p:nvSpPr>
        <p:spPr>
          <a:xfrm rot="19587549">
            <a:off x="2537072" y="4793395"/>
            <a:ext cx="5564056" cy="769441"/>
          </a:xfrm>
          <a:prstGeom prst="rect">
            <a:avLst/>
          </a:prstGeom>
          <a:noFill/>
        </p:spPr>
        <p:txBody>
          <a:bodyPr wrap="square" rtlCol="0">
            <a:spAutoFit/>
          </a:bodyPr>
          <a:lstStyle/>
          <a:p>
            <a:pPr algn="ctr"/>
            <a:r>
              <a:rPr lang="en-US" sz="4400" b="1" dirty="0">
                <a:solidFill>
                  <a:srgbClr val="00FFC7"/>
                </a:solidFill>
                <a:highlight>
                  <a:srgbClr val="007282"/>
                </a:highlight>
                <a:latin typeface="Felix Titling" panose="020F0502020204030204" pitchFamily="34" charset="0"/>
                <a:cs typeface="Felix Titling" panose="020F0502020204030204" pitchFamily="34" charset="0"/>
              </a:rPr>
              <a:t>****** Services ******</a:t>
            </a:r>
          </a:p>
        </p:txBody>
      </p:sp>
      <p:sp>
        <p:nvSpPr>
          <p:cNvPr id="7" name="TextBox 6">
            <a:extLst>
              <a:ext uri="{FF2B5EF4-FFF2-40B4-BE49-F238E27FC236}">
                <a16:creationId xmlns:a16="http://schemas.microsoft.com/office/drawing/2014/main" id="{F4B35040-8948-02B7-57D8-D0725C30E319}"/>
              </a:ext>
            </a:extLst>
          </p:cNvPr>
          <p:cNvSpPr txBox="1"/>
          <p:nvPr/>
        </p:nvSpPr>
        <p:spPr>
          <a:xfrm rot="19587549">
            <a:off x="2018566" y="6189608"/>
            <a:ext cx="5564056" cy="1446550"/>
          </a:xfrm>
          <a:prstGeom prst="rect">
            <a:avLst/>
          </a:prstGeom>
          <a:noFill/>
        </p:spPr>
        <p:txBody>
          <a:bodyPr wrap="square" rtlCol="0">
            <a:spAutoFit/>
          </a:bodyPr>
          <a:lstStyle/>
          <a:p>
            <a:pPr algn="ctr"/>
            <a:r>
              <a:rPr lang="en-US" sz="4400" b="1" dirty="0">
                <a:solidFill>
                  <a:srgbClr val="432860"/>
                </a:solidFill>
                <a:highlight>
                  <a:srgbClr val="FFFF00"/>
                </a:highlight>
                <a:latin typeface="Felix Titling" panose="020F0502020204030204" pitchFamily="34" charset="0"/>
                <a:cs typeface="Felix Titling" panose="020F0502020204030204" pitchFamily="34" charset="0"/>
              </a:rPr>
              <a:t>Ready for import</a:t>
            </a:r>
          </a:p>
        </p:txBody>
      </p:sp>
    </p:spTree>
    <p:extLst>
      <p:ext uri="{BB962C8B-B14F-4D97-AF65-F5344CB8AC3E}">
        <p14:creationId xmlns:p14="http://schemas.microsoft.com/office/powerpoint/2010/main" val="19387330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23C6129E-B42C-43C7-94FB-89EF03115CCD}"/>
              </a:ext>
            </a:extLst>
          </p:cNvPr>
          <p:cNvGrpSpPr/>
          <p:nvPr/>
        </p:nvGrpSpPr>
        <p:grpSpPr>
          <a:xfrm>
            <a:off x="-29796" y="-421762"/>
            <a:ext cx="9630996" cy="12613762"/>
            <a:chOff x="-29796" y="-421762"/>
            <a:chExt cx="9630996" cy="12613762"/>
          </a:xfrm>
        </p:grpSpPr>
        <p:pic>
          <p:nvPicPr>
            <p:cNvPr id="4" name="Picture 2">
              <a:extLst>
                <a:ext uri="{FF2B5EF4-FFF2-40B4-BE49-F238E27FC236}">
                  <a16:creationId xmlns:a16="http://schemas.microsoft.com/office/drawing/2014/main" id="{AE731AC6-9633-5447-A6C7-A839E31139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302366" y="866673"/>
              <a:ext cx="12192000" cy="96151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BC32C5D-6A29-F345-B469-AB8232BB0341}"/>
                </a:ext>
              </a:extLst>
            </p:cNvPr>
            <p:cNvSpPr/>
            <p:nvPr/>
          </p:nvSpPr>
          <p:spPr>
            <a:xfrm>
              <a:off x="-29796" y="-421762"/>
              <a:ext cx="9630996" cy="12613762"/>
            </a:xfrm>
            <a:prstGeom prst="rect">
              <a:avLst/>
            </a:prstGeom>
            <a:solidFill>
              <a:schemeClr val="bg1">
                <a:alpha val="70000"/>
              </a:scheme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20"/>
            </a:p>
          </p:txBody>
        </p:sp>
        <p:sp>
          <p:nvSpPr>
            <p:cNvPr id="6" name="Cube 5">
              <a:extLst>
                <a:ext uri="{FF2B5EF4-FFF2-40B4-BE49-F238E27FC236}">
                  <a16:creationId xmlns:a16="http://schemas.microsoft.com/office/drawing/2014/main" id="{21CE2D7D-370E-774F-9073-68FF8828A037}"/>
                </a:ext>
              </a:extLst>
            </p:cNvPr>
            <p:cNvSpPr/>
            <p:nvPr/>
          </p:nvSpPr>
          <p:spPr>
            <a:xfrm flipH="1">
              <a:off x="9264" y="38371"/>
              <a:ext cx="9541609" cy="11929243"/>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42901A1-5AE1-3DCB-7D8D-C77CF7A12848}"/>
                </a:ext>
              </a:extLst>
            </p:cNvPr>
            <p:cNvSpPr txBox="1"/>
            <p:nvPr/>
          </p:nvSpPr>
          <p:spPr>
            <a:xfrm>
              <a:off x="141602" y="-215438"/>
              <a:ext cx="4544698" cy="461665"/>
            </a:xfrm>
            <a:prstGeom prst="rect">
              <a:avLst/>
            </a:prstGeom>
            <a:noFill/>
          </p:spPr>
          <p:txBody>
            <a:bodyPr wrap="square" rtlCol="0">
              <a:spAutoFit/>
            </a:bodyPr>
            <a:lstStyle/>
            <a:p>
              <a:r>
                <a:rPr lang="en-US" sz="2400" b="1" dirty="0">
                  <a:solidFill>
                    <a:srgbClr val="002060"/>
                  </a:solidFill>
                  <a:latin typeface="Felix Titling" panose="020F0502020204030204" pitchFamily="34" charset="0"/>
                  <a:cs typeface="Felix Titling" panose="020F0502020204030204" pitchFamily="34" charset="0"/>
                </a:rPr>
                <a:t>STEM and PAVI  TUTORING</a:t>
              </a:r>
            </a:p>
          </p:txBody>
        </p:sp>
        <p:sp>
          <p:nvSpPr>
            <p:cNvPr id="3" name="Cube 2">
              <a:extLst>
                <a:ext uri="{FF2B5EF4-FFF2-40B4-BE49-F238E27FC236}">
                  <a16:creationId xmlns:a16="http://schemas.microsoft.com/office/drawing/2014/main" id="{02AA1918-C9FE-7BB8-77A9-38FDFBC21E4D}"/>
                </a:ext>
              </a:extLst>
            </p:cNvPr>
            <p:cNvSpPr/>
            <p:nvPr/>
          </p:nvSpPr>
          <p:spPr>
            <a:xfrm flipH="1">
              <a:off x="414778" y="737072"/>
              <a:ext cx="7202079" cy="4367917"/>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BF56D28-E225-1F39-C3B2-B705DF44BD96}"/>
                </a:ext>
              </a:extLst>
            </p:cNvPr>
            <p:cNvSpPr txBox="1"/>
            <p:nvPr/>
          </p:nvSpPr>
          <p:spPr>
            <a:xfrm>
              <a:off x="414778" y="487111"/>
              <a:ext cx="2297056" cy="400110"/>
            </a:xfrm>
            <a:prstGeom prst="rect">
              <a:avLst/>
            </a:prstGeom>
            <a:noFill/>
          </p:spPr>
          <p:txBody>
            <a:bodyPr wrap="square" rtlCol="0">
              <a:spAutoFit/>
            </a:bodyPr>
            <a:lstStyle/>
            <a:p>
              <a:r>
                <a:rPr lang="en-US" b="1" dirty="0">
                  <a:solidFill>
                    <a:srgbClr val="002060"/>
                  </a:solidFill>
                  <a:latin typeface="Felix Titling" panose="020F0502020204030204" pitchFamily="34" charset="0"/>
                  <a:cs typeface="Felix Titling" panose="020F0502020204030204" pitchFamily="34" charset="0"/>
                </a:rPr>
                <a:t>STEM - </a:t>
              </a:r>
              <a:r>
                <a:rPr lang="en-US" sz="2000" b="1" dirty="0">
                  <a:solidFill>
                    <a:srgbClr val="002060"/>
                  </a:solidFill>
                  <a:latin typeface="Felix Titling" panose="020F0502020204030204" pitchFamily="34" charset="0"/>
                  <a:cs typeface="Felix Titling" panose="020F0502020204030204" pitchFamily="34" charset="0"/>
                </a:rPr>
                <a:t>related</a:t>
              </a:r>
              <a:endParaRPr lang="en-US" b="1" dirty="0">
                <a:solidFill>
                  <a:srgbClr val="002060"/>
                </a:solidFill>
                <a:latin typeface="Felix Titling" panose="020F0502020204030204" pitchFamily="34" charset="0"/>
                <a:cs typeface="Felix Titling" panose="020F0502020204030204" pitchFamily="34" charset="0"/>
              </a:endParaRPr>
            </a:p>
          </p:txBody>
        </p:sp>
        <p:sp>
          <p:nvSpPr>
            <p:cNvPr id="42" name="Cube 41">
              <a:extLst>
                <a:ext uri="{FF2B5EF4-FFF2-40B4-BE49-F238E27FC236}">
                  <a16:creationId xmlns:a16="http://schemas.microsoft.com/office/drawing/2014/main" id="{BAD54D48-B99F-6ED0-B488-F86240133FFE}"/>
                </a:ext>
              </a:extLst>
            </p:cNvPr>
            <p:cNvSpPr/>
            <p:nvPr/>
          </p:nvSpPr>
          <p:spPr>
            <a:xfrm flipH="1">
              <a:off x="414778" y="6451287"/>
              <a:ext cx="7202079" cy="4367917"/>
            </a:xfrm>
            <a:prstGeom prst="cube">
              <a:avLst>
                <a:gd name="adj" fmla="val 1454"/>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521A291E-A614-FA9F-CDD9-F335C46DC4AD}"/>
                </a:ext>
              </a:extLst>
            </p:cNvPr>
            <p:cNvSpPr txBox="1"/>
            <p:nvPr/>
          </p:nvSpPr>
          <p:spPr>
            <a:xfrm>
              <a:off x="414778" y="6207186"/>
              <a:ext cx="2297056" cy="400110"/>
            </a:xfrm>
            <a:prstGeom prst="rect">
              <a:avLst/>
            </a:prstGeom>
            <a:noFill/>
          </p:spPr>
          <p:txBody>
            <a:bodyPr wrap="square" rtlCol="0">
              <a:spAutoFit/>
            </a:bodyPr>
            <a:lstStyle/>
            <a:p>
              <a:r>
                <a:rPr lang="en-US" sz="2000" b="1" dirty="0">
                  <a:solidFill>
                    <a:srgbClr val="002060"/>
                  </a:solidFill>
                  <a:latin typeface="Felix Titling" panose="020F0502020204030204" pitchFamily="34" charset="0"/>
                  <a:cs typeface="Felix Titling" panose="020F0502020204030204" pitchFamily="34" charset="0"/>
                </a:rPr>
                <a:t>The Arts</a:t>
              </a:r>
            </a:p>
          </p:txBody>
        </p:sp>
        <p:sp>
          <p:nvSpPr>
            <p:cNvPr id="48" name="Cube 47">
              <a:extLst>
                <a:ext uri="{FF2B5EF4-FFF2-40B4-BE49-F238E27FC236}">
                  <a16:creationId xmlns:a16="http://schemas.microsoft.com/office/drawing/2014/main" id="{CC1CD4EB-1FED-0B15-7AC8-72363C95879B}"/>
                </a:ext>
              </a:extLst>
            </p:cNvPr>
            <p:cNvSpPr/>
            <p:nvPr/>
          </p:nvSpPr>
          <p:spPr>
            <a:xfrm flipH="1">
              <a:off x="7734667" y="737072"/>
              <a:ext cx="1698395" cy="4367917"/>
            </a:xfrm>
            <a:prstGeom prst="cube">
              <a:avLst>
                <a:gd name="adj" fmla="val 4445"/>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Cube 49">
              <a:extLst>
                <a:ext uri="{FF2B5EF4-FFF2-40B4-BE49-F238E27FC236}">
                  <a16:creationId xmlns:a16="http://schemas.microsoft.com/office/drawing/2014/main" id="{84347462-158D-A18F-54F5-566D35174DAB}"/>
                </a:ext>
              </a:extLst>
            </p:cNvPr>
            <p:cNvSpPr/>
            <p:nvPr/>
          </p:nvSpPr>
          <p:spPr>
            <a:xfrm flipH="1">
              <a:off x="7751783" y="6451287"/>
              <a:ext cx="1698395" cy="4367917"/>
            </a:xfrm>
            <a:prstGeom prst="cube">
              <a:avLst>
                <a:gd name="adj" fmla="val 3697"/>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ube 6">
              <a:extLst>
                <a:ext uri="{FF2B5EF4-FFF2-40B4-BE49-F238E27FC236}">
                  <a16:creationId xmlns:a16="http://schemas.microsoft.com/office/drawing/2014/main" id="{42882466-97FB-1860-53FD-1E0BFC6ACA62}"/>
                </a:ext>
              </a:extLst>
            </p:cNvPr>
            <p:cNvSpPr/>
            <p:nvPr/>
          </p:nvSpPr>
          <p:spPr>
            <a:xfrm flipH="1">
              <a:off x="8012547" y="1040503"/>
              <a:ext cx="1142633" cy="1143897"/>
            </a:xfrm>
            <a:prstGeom prst="cube">
              <a:avLst>
                <a:gd name="adj" fmla="val 70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ube 8">
              <a:extLst>
                <a:ext uri="{FF2B5EF4-FFF2-40B4-BE49-F238E27FC236}">
                  <a16:creationId xmlns:a16="http://schemas.microsoft.com/office/drawing/2014/main" id="{0E599260-BBED-330A-3631-18FA5B306643}"/>
                </a:ext>
              </a:extLst>
            </p:cNvPr>
            <p:cNvSpPr/>
            <p:nvPr/>
          </p:nvSpPr>
          <p:spPr>
            <a:xfrm flipH="1">
              <a:off x="8043788" y="3749930"/>
              <a:ext cx="1142633" cy="1143897"/>
            </a:xfrm>
            <a:prstGeom prst="cube">
              <a:avLst>
                <a:gd name="adj" fmla="val 70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ube 9">
              <a:extLst>
                <a:ext uri="{FF2B5EF4-FFF2-40B4-BE49-F238E27FC236}">
                  <a16:creationId xmlns:a16="http://schemas.microsoft.com/office/drawing/2014/main" id="{4531E56B-60A6-9484-58F3-82B48B082736}"/>
                </a:ext>
              </a:extLst>
            </p:cNvPr>
            <p:cNvSpPr/>
            <p:nvPr/>
          </p:nvSpPr>
          <p:spPr>
            <a:xfrm flipH="1">
              <a:off x="8043789" y="6732688"/>
              <a:ext cx="1142633" cy="1143897"/>
            </a:xfrm>
            <a:prstGeom prst="cube">
              <a:avLst>
                <a:gd name="adj" fmla="val 70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ube 10">
              <a:extLst>
                <a:ext uri="{FF2B5EF4-FFF2-40B4-BE49-F238E27FC236}">
                  <a16:creationId xmlns:a16="http://schemas.microsoft.com/office/drawing/2014/main" id="{F813028C-EE30-CFBB-965E-B6A26D2930B9}"/>
                </a:ext>
              </a:extLst>
            </p:cNvPr>
            <p:cNvSpPr/>
            <p:nvPr/>
          </p:nvSpPr>
          <p:spPr>
            <a:xfrm flipH="1">
              <a:off x="8029663" y="8078986"/>
              <a:ext cx="1142633" cy="1143897"/>
            </a:xfrm>
            <a:prstGeom prst="cube">
              <a:avLst>
                <a:gd name="adj" fmla="val 70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ube 11">
              <a:extLst>
                <a:ext uri="{FF2B5EF4-FFF2-40B4-BE49-F238E27FC236}">
                  <a16:creationId xmlns:a16="http://schemas.microsoft.com/office/drawing/2014/main" id="{41C39D21-8AFD-E3BC-E955-0802B63D07F4}"/>
                </a:ext>
              </a:extLst>
            </p:cNvPr>
            <p:cNvSpPr/>
            <p:nvPr/>
          </p:nvSpPr>
          <p:spPr>
            <a:xfrm flipH="1">
              <a:off x="8029663" y="9425284"/>
              <a:ext cx="1142633" cy="1143897"/>
            </a:xfrm>
            <a:prstGeom prst="cube">
              <a:avLst>
                <a:gd name="adj" fmla="val 70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ube 12">
              <a:extLst>
                <a:ext uri="{FF2B5EF4-FFF2-40B4-BE49-F238E27FC236}">
                  <a16:creationId xmlns:a16="http://schemas.microsoft.com/office/drawing/2014/main" id="{073D1529-562D-AF40-189A-85BB2F0992F6}"/>
                </a:ext>
              </a:extLst>
            </p:cNvPr>
            <p:cNvSpPr/>
            <p:nvPr/>
          </p:nvSpPr>
          <p:spPr>
            <a:xfrm flipH="1">
              <a:off x="8029663" y="2410612"/>
              <a:ext cx="1142633" cy="1143897"/>
            </a:xfrm>
            <a:prstGeom prst="cube">
              <a:avLst>
                <a:gd name="adj" fmla="val 7011"/>
              </a:avLst>
            </a:prstGeom>
            <a:solidFill>
              <a:schemeClr val="bg1">
                <a:lumMod val="75000"/>
                <a:alpha val="3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14B21DAC-CAA1-677C-648B-0361DA3A5E9C}"/>
                </a:ext>
              </a:extLst>
            </p:cNvPr>
            <p:cNvSpPr txBox="1"/>
            <p:nvPr/>
          </p:nvSpPr>
          <p:spPr>
            <a:xfrm>
              <a:off x="595755" y="1037369"/>
              <a:ext cx="6840123" cy="3970318"/>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r>
                <a:rPr lang="en-US" sz="1400" u="sng"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Main focuses of STEM Tutoring:</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Math</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Arithmetic</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Geometry</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Pre-Algebra</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Number Patterns</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Technology</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Web development</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Hacking </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Terminal Control</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Testing</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UI/UX</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Engineering</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Data Structures</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Algorithms </a:t>
              </a:r>
            </a:p>
          </p:txBody>
        </p:sp>
        <p:sp>
          <p:nvSpPr>
            <p:cNvPr id="15" name="TextBox 14">
              <a:extLst>
                <a:ext uri="{FF2B5EF4-FFF2-40B4-BE49-F238E27FC236}">
                  <a16:creationId xmlns:a16="http://schemas.microsoft.com/office/drawing/2014/main" id="{7E30227D-8E68-704B-8A55-6F8302B88E4C}"/>
                </a:ext>
              </a:extLst>
            </p:cNvPr>
            <p:cNvSpPr txBox="1"/>
            <p:nvPr/>
          </p:nvSpPr>
          <p:spPr>
            <a:xfrm>
              <a:off x="595755" y="6691208"/>
              <a:ext cx="6840123" cy="4185761"/>
            </a:xfrm>
            <a:prstGeom prst="rect">
              <a:avLst/>
            </a:prstGeom>
            <a:noFill/>
            <a:effectLst>
              <a:glow rad="12700">
                <a:srgbClr val="002E8A"/>
              </a:glow>
              <a:outerShdw dist="38100" dir="13440000" algn="ctr" rotWithShape="0">
                <a:srgbClr val="00FFC7">
                  <a:alpha val="43000"/>
                </a:srgbClr>
              </a:outerShdw>
            </a:effectLst>
          </p:spPr>
          <p:txBody>
            <a:bodyPr wrap="square" rtlCol="0">
              <a:spAutoFit/>
            </a:bodyPr>
            <a:lstStyle/>
            <a:p>
              <a:r>
                <a:rPr lang="en-US" sz="1400" u="sng"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Main focuses of STEM Tutoring:</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400" u="sng"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Color</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Marketing Techniques</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Meanings and Uses</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Textures</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Materials</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400" u="sng"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Art</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Geometric Art</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Meshing</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Digital Art</a:t>
              </a:r>
            </a:p>
            <a:p>
              <a:endPar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endParaRP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Music</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Song-writing</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Instrument Learning</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DAW learning</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Music Producing</a:t>
              </a:r>
            </a:p>
            <a:p>
              <a:r>
                <a:rPr lang="en-US" sz="1400" spc="50" dirty="0">
                  <a:solidFill>
                    <a:srgbClr val="00FFC7">
                      <a:alpha val="61073"/>
                    </a:srgbClr>
                  </a:solidFill>
                  <a:effectLst>
                    <a:glow rad="6350">
                      <a:srgbClr val="007282"/>
                    </a:glow>
                    <a:outerShdw blurRad="50800" dist="39817" dir="12420000" algn="ctr" rotWithShape="0">
                      <a:srgbClr val="002060"/>
                    </a:outerShdw>
                  </a:effectLst>
                  <a:latin typeface="Fira Code" panose="020B0809050000020004" pitchFamily="49" charset="0"/>
                  <a:ea typeface="Fira Code" panose="020B0809050000020004" pitchFamily="49" charset="0"/>
                  <a:cs typeface="Felix Titling" panose="020F0502020204030204" pitchFamily="34" charset="0"/>
                </a:rPr>
                <a:t>	- Mixing </a:t>
              </a:r>
            </a:p>
          </p:txBody>
        </p:sp>
      </p:grpSp>
    </p:spTree>
    <p:extLst>
      <p:ext uri="{BB962C8B-B14F-4D97-AF65-F5344CB8AC3E}">
        <p14:creationId xmlns:p14="http://schemas.microsoft.com/office/powerpoint/2010/main" val="139425922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34397</TotalTime>
  <Words>2752</Words>
  <Application>Microsoft Macintosh PowerPoint</Application>
  <PresentationFormat>Custom</PresentationFormat>
  <Paragraphs>484</Paragraphs>
  <Slides>31</Slides>
  <Notes>6</Notes>
  <HiddenSlides>3</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31</vt:i4>
      </vt:variant>
    </vt:vector>
  </HeadingPairs>
  <TitlesOfParts>
    <vt:vector size="41" baseType="lpstr">
      <vt:lpstr>Arial</vt:lpstr>
      <vt:lpstr>Calibri</vt:lpstr>
      <vt:lpstr>Calibri Light</vt:lpstr>
      <vt:lpstr>Felix Titling</vt:lpstr>
      <vt:lpstr>Fira Code</vt:lpstr>
      <vt:lpstr>Georgia</vt:lpstr>
      <vt:lpstr>Times</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von erik barren tucker</dc:creator>
  <cp:lastModifiedBy>von erik barren tucker</cp:lastModifiedBy>
  <cp:revision>15</cp:revision>
  <cp:lastPrinted>2022-10-04T14:49:50Z</cp:lastPrinted>
  <dcterms:created xsi:type="dcterms:W3CDTF">2022-04-07T16:11:36Z</dcterms:created>
  <dcterms:modified xsi:type="dcterms:W3CDTF">2022-12-02T19:19:04Z</dcterms:modified>
</cp:coreProperties>
</file>

<file path=docProps/thumbnail.jpeg>
</file>